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57" r:id="rId5"/>
    <p:sldId id="265" r:id="rId6"/>
    <p:sldId id="258" r:id="rId7"/>
    <p:sldId id="259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4D8E1A-71E0-4F9F-BFF3-9DE4054BE17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AAFA261-D345-40DE-B148-3E48972DB5CE}">
      <dgm:prSet/>
      <dgm:spPr/>
      <dgm:t>
        <a:bodyPr/>
        <a:lstStyle/>
        <a:p>
          <a:pPr>
            <a:defRPr cap="all"/>
          </a:pPr>
          <a:r>
            <a:rPr lang="en-US"/>
            <a:t>Exit Exam (CPCE) required score of 50% accuracy </a:t>
          </a:r>
        </a:p>
      </dgm:t>
    </dgm:pt>
    <dgm:pt modelId="{BB6288EB-5F0D-4482-B361-6A5AFC496152}" type="parTrans" cxnId="{1EAB68F0-2045-4F64-8E71-19242976F36E}">
      <dgm:prSet/>
      <dgm:spPr/>
      <dgm:t>
        <a:bodyPr/>
        <a:lstStyle/>
        <a:p>
          <a:endParaRPr lang="en-US"/>
        </a:p>
      </dgm:t>
    </dgm:pt>
    <dgm:pt modelId="{AF98D76B-0581-4FBC-88A4-AFE68F0607DE}" type="sibTrans" cxnId="{1EAB68F0-2045-4F64-8E71-19242976F36E}">
      <dgm:prSet/>
      <dgm:spPr/>
      <dgm:t>
        <a:bodyPr/>
        <a:lstStyle/>
        <a:p>
          <a:endParaRPr lang="en-US"/>
        </a:p>
      </dgm:t>
    </dgm:pt>
    <dgm:pt modelId="{B281B6E0-3E62-454A-9DC6-58097C10F4F6}">
      <dgm:prSet/>
      <dgm:spPr/>
      <dgm:t>
        <a:bodyPr/>
        <a:lstStyle/>
        <a:p>
          <a:pPr>
            <a:defRPr cap="all"/>
          </a:pPr>
          <a:r>
            <a:rPr lang="en-US" dirty="0"/>
            <a:t>Use of </a:t>
          </a:r>
          <a:r>
            <a:rPr lang="en-US" dirty="0" err="1"/>
            <a:t>Tevera</a:t>
          </a:r>
          <a:endParaRPr lang="en-US" dirty="0"/>
        </a:p>
        <a:p>
          <a:pPr>
            <a:defRPr cap="all"/>
          </a:pPr>
          <a:r>
            <a:rPr lang="en-US" dirty="0"/>
            <a:t> (clinical information management system)</a:t>
          </a:r>
        </a:p>
      </dgm:t>
    </dgm:pt>
    <dgm:pt modelId="{8B68BE51-7452-4E16-9D8F-461C6C9991A8}" type="parTrans" cxnId="{38F7D98A-338B-4162-B51F-4EE80408190D}">
      <dgm:prSet/>
      <dgm:spPr/>
      <dgm:t>
        <a:bodyPr/>
        <a:lstStyle/>
        <a:p>
          <a:endParaRPr lang="en-US"/>
        </a:p>
      </dgm:t>
    </dgm:pt>
    <dgm:pt modelId="{34D08412-9869-4958-931B-1AC57A15A7D8}" type="sibTrans" cxnId="{38F7D98A-338B-4162-B51F-4EE80408190D}">
      <dgm:prSet/>
      <dgm:spPr/>
      <dgm:t>
        <a:bodyPr/>
        <a:lstStyle/>
        <a:p>
          <a:endParaRPr lang="en-US"/>
        </a:p>
      </dgm:t>
    </dgm:pt>
    <dgm:pt modelId="{D688F4F9-6575-45B8-A9BC-1061A490E02C}">
      <dgm:prSet/>
      <dgm:spPr/>
      <dgm:t>
        <a:bodyPr/>
        <a:lstStyle/>
        <a:p>
          <a:pPr>
            <a:defRPr cap="all"/>
          </a:pPr>
          <a:r>
            <a:rPr lang="en-US"/>
            <a:t>Ongoing exploration of curriculum adjustments needed</a:t>
          </a:r>
        </a:p>
      </dgm:t>
    </dgm:pt>
    <dgm:pt modelId="{B6201C59-0FB8-45D7-8962-DB9CAA490FF1}" type="parTrans" cxnId="{DA591605-39B9-4744-BADD-5830850F1920}">
      <dgm:prSet/>
      <dgm:spPr/>
      <dgm:t>
        <a:bodyPr/>
        <a:lstStyle/>
        <a:p>
          <a:endParaRPr lang="en-US"/>
        </a:p>
      </dgm:t>
    </dgm:pt>
    <dgm:pt modelId="{047BD91A-3095-4B56-B7BA-DF21740B27EA}" type="sibTrans" cxnId="{DA591605-39B9-4744-BADD-5830850F1920}">
      <dgm:prSet/>
      <dgm:spPr/>
      <dgm:t>
        <a:bodyPr/>
        <a:lstStyle/>
        <a:p>
          <a:endParaRPr lang="en-US"/>
        </a:p>
      </dgm:t>
    </dgm:pt>
    <dgm:pt modelId="{CA553E74-CC5A-47F5-90FC-8F425C01F301}" type="pres">
      <dgm:prSet presAssocID="{484D8E1A-71E0-4F9F-BFF3-9DE4054BE17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4B0F83-FD2E-4B4F-A4E5-064C773BFA3B}" type="pres">
      <dgm:prSet presAssocID="{6AAFA261-D345-40DE-B148-3E48972DB5CE}" presName="compNode" presStyleCnt="0"/>
      <dgm:spPr/>
    </dgm:pt>
    <dgm:pt modelId="{450353E1-9D14-4BAC-9561-55F70F6E0610}" type="pres">
      <dgm:prSet presAssocID="{6AAFA261-D345-40DE-B148-3E48972DB5CE}" presName="iconBgRect" presStyleLbl="bgShp" presStyleIdx="0" presStyleCnt="3"/>
      <dgm:spPr/>
    </dgm:pt>
    <dgm:pt modelId="{79D7746F-B971-4926-8777-0E566E4079A1}" type="pres">
      <dgm:prSet presAssocID="{6AAFA261-D345-40DE-B148-3E48972DB5C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83405001-FF77-4B93-BD63-F6B8D7DC7147}" type="pres">
      <dgm:prSet presAssocID="{6AAFA261-D345-40DE-B148-3E48972DB5CE}" presName="spaceRect" presStyleCnt="0"/>
      <dgm:spPr/>
    </dgm:pt>
    <dgm:pt modelId="{CB93EFB9-379F-4145-A276-B165F71E95F8}" type="pres">
      <dgm:prSet presAssocID="{6AAFA261-D345-40DE-B148-3E48972DB5CE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967DBC28-2133-41CA-A3AB-42F574A52344}" type="pres">
      <dgm:prSet presAssocID="{AF98D76B-0581-4FBC-88A4-AFE68F0607DE}" presName="sibTrans" presStyleCnt="0"/>
      <dgm:spPr/>
    </dgm:pt>
    <dgm:pt modelId="{64C53C4F-2BF2-4F3A-9A20-F423214B8816}" type="pres">
      <dgm:prSet presAssocID="{B281B6E0-3E62-454A-9DC6-58097C10F4F6}" presName="compNode" presStyleCnt="0"/>
      <dgm:spPr/>
    </dgm:pt>
    <dgm:pt modelId="{1A8D871A-0D19-407B-86D8-6E0C5039C14C}" type="pres">
      <dgm:prSet presAssocID="{B281B6E0-3E62-454A-9DC6-58097C10F4F6}" presName="iconBgRect" presStyleLbl="bgShp" presStyleIdx="1" presStyleCnt="3"/>
      <dgm:spPr/>
    </dgm:pt>
    <dgm:pt modelId="{2372F103-5187-4310-A99D-559E72F0B88E}" type="pres">
      <dgm:prSet presAssocID="{B281B6E0-3E62-454A-9DC6-58097C10F4F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8E0FB6C4-8674-4195-8D1A-70A9ED20FF80}" type="pres">
      <dgm:prSet presAssocID="{B281B6E0-3E62-454A-9DC6-58097C10F4F6}" presName="spaceRect" presStyleCnt="0"/>
      <dgm:spPr/>
    </dgm:pt>
    <dgm:pt modelId="{E73EFFBA-4A76-4675-A54E-A80D1983F3F0}" type="pres">
      <dgm:prSet presAssocID="{B281B6E0-3E62-454A-9DC6-58097C10F4F6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CC0D20C-F096-4B25-9E80-366E4275BF4F}" type="pres">
      <dgm:prSet presAssocID="{34D08412-9869-4958-931B-1AC57A15A7D8}" presName="sibTrans" presStyleCnt="0"/>
      <dgm:spPr/>
    </dgm:pt>
    <dgm:pt modelId="{B1D34B54-6ED1-4AE0-927E-61B37C7C0506}" type="pres">
      <dgm:prSet presAssocID="{D688F4F9-6575-45B8-A9BC-1061A490E02C}" presName="compNode" presStyleCnt="0"/>
      <dgm:spPr/>
    </dgm:pt>
    <dgm:pt modelId="{E2568AB0-7B4A-400D-B561-32E08D47DB0D}" type="pres">
      <dgm:prSet presAssocID="{D688F4F9-6575-45B8-A9BC-1061A490E02C}" presName="iconBgRect" presStyleLbl="bgShp" presStyleIdx="2" presStyleCnt="3"/>
      <dgm:spPr/>
    </dgm:pt>
    <dgm:pt modelId="{7A7AD5EB-A586-49E7-AA7B-C44E5B6B53BE}" type="pres">
      <dgm:prSet presAssocID="{D688F4F9-6575-45B8-A9BC-1061A490E02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E05A542-1E42-49DC-A557-AFE13E688FF1}" type="pres">
      <dgm:prSet presAssocID="{D688F4F9-6575-45B8-A9BC-1061A490E02C}" presName="spaceRect" presStyleCnt="0"/>
      <dgm:spPr/>
    </dgm:pt>
    <dgm:pt modelId="{7A0E5C1C-0436-49A8-A156-288F0F894827}" type="pres">
      <dgm:prSet presAssocID="{D688F4F9-6575-45B8-A9BC-1061A490E02C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AB68F0-2045-4F64-8E71-19242976F36E}" srcId="{484D8E1A-71E0-4F9F-BFF3-9DE4054BE173}" destId="{6AAFA261-D345-40DE-B148-3E48972DB5CE}" srcOrd="0" destOrd="0" parTransId="{BB6288EB-5F0D-4482-B361-6A5AFC496152}" sibTransId="{AF98D76B-0581-4FBC-88A4-AFE68F0607DE}"/>
    <dgm:cxn modelId="{5EEE67E8-238E-4A39-97A1-6A5D123B36D1}" type="presOf" srcId="{B281B6E0-3E62-454A-9DC6-58097C10F4F6}" destId="{E73EFFBA-4A76-4675-A54E-A80D1983F3F0}" srcOrd="0" destOrd="0" presId="urn:microsoft.com/office/officeart/2018/5/layout/IconCircleLabelList"/>
    <dgm:cxn modelId="{3567BD97-5361-4C6A-8B3C-F087CDA5A2BA}" type="presOf" srcId="{6AAFA261-D345-40DE-B148-3E48972DB5CE}" destId="{CB93EFB9-379F-4145-A276-B165F71E95F8}" srcOrd="0" destOrd="0" presId="urn:microsoft.com/office/officeart/2018/5/layout/IconCircleLabelList"/>
    <dgm:cxn modelId="{38F7D98A-338B-4162-B51F-4EE80408190D}" srcId="{484D8E1A-71E0-4F9F-BFF3-9DE4054BE173}" destId="{B281B6E0-3E62-454A-9DC6-58097C10F4F6}" srcOrd="1" destOrd="0" parTransId="{8B68BE51-7452-4E16-9D8F-461C6C9991A8}" sibTransId="{34D08412-9869-4958-931B-1AC57A15A7D8}"/>
    <dgm:cxn modelId="{DA591605-39B9-4744-BADD-5830850F1920}" srcId="{484D8E1A-71E0-4F9F-BFF3-9DE4054BE173}" destId="{D688F4F9-6575-45B8-A9BC-1061A490E02C}" srcOrd="2" destOrd="0" parTransId="{B6201C59-0FB8-45D7-8962-DB9CAA490FF1}" sibTransId="{047BD91A-3095-4B56-B7BA-DF21740B27EA}"/>
    <dgm:cxn modelId="{96D163A8-4937-4C41-A65F-9C239FCC6AD9}" type="presOf" srcId="{484D8E1A-71E0-4F9F-BFF3-9DE4054BE173}" destId="{CA553E74-CC5A-47F5-90FC-8F425C01F301}" srcOrd="0" destOrd="0" presId="urn:microsoft.com/office/officeart/2018/5/layout/IconCircleLabelList"/>
    <dgm:cxn modelId="{8A5F15F4-A10D-42C9-96AF-E36AAA6D79E3}" type="presOf" srcId="{D688F4F9-6575-45B8-A9BC-1061A490E02C}" destId="{7A0E5C1C-0436-49A8-A156-288F0F894827}" srcOrd="0" destOrd="0" presId="urn:microsoft.com/office/officeart/2018/5/layout/IconCircleLabelList"/>
    <dgm:cxn modelId="{FAE72E92-FAEB-41B5-99B5-A5954E9F3621}" type="presParOf" srcId="{CA553E74-CC5A-47F5-90FC-8F425C01F301}" destId="{584B0F83-FD2E-4B4F-A4E5-064C773BFA3B}" srcOrd="0" destOrd="0" presId="urn:microsoft.com/office/officeart/2018/5/layout/IconCircleLabelList"/>
    <dgm:cxn modelId="{AD9350C5-FC18-4E3C-86B5-1C28C7A2DBD9}" type="presParOf" srcId="{584B0F83-FD2E-4B4F-A4E5-064C773BFA3B}" destId="{450353E1-9D14-4BAC-9561-55F70F6E0610}" srcOrd="0" destOrd="0" presId="urn:microsoft.com/office/officeart/2018/5/layout/IconCircleLabelList"/>
    <dgm:cxn modelId="{4B545656-008C-43C6-9C7A-F19484050364}" type="presParOf" srcId="{584B0F83-FD2E-4B4F-A4E5-064C773BFA3B}" destId="{79D7746F-B971-4926-8777-0E566E4079A1}" srcOrd="1" destOrd="0" presId="urn:microsoft.com/office/officeart/2018/5/layout/IconCircleLabelList"/>
    <dgm:cxn modelId="{6BB2DC56-44F0-45A1-BD80-97F462A913E3}" type="presParOf" srcId="{584B0F83-FD2E-4B4F-A4E5-064C773BFA3B}" destId="{83405001-FF77-4B93-BD63-F6B8D7DC7147}" srcOrd="2" destOrd="0" presId="urn:microsoft.com/office/officeart/2018/5/layout/IconCircleLabelList"/>
    <dgm:cxn modelId="{3AD2B9A4-51D6-4B7B-8875-4DAA4DCE6BB8}" type="presParOf" srcId="{584B0F83-FD2E-4B4F-A4E5-064C773BFA3B}" destId="{CB93EFB9-379F-4145-A276-B165F71E95F8}" srcOrd="3" destOrd="0" presId="urn:microsoft.com/office/officeart/2018/5/layout/IconCircleLabelList"/>
    <dgm:cxn modelId="{0B3AB683-3275-421D-8D6D-1B4068441AE3}" type="presParOf" srcId="{CA553E74-CC5A-47F5-90FC-8F425C01F301}" destId="{967DBC28-2133-41CA-A3AB-42F574A52344}" srcOrd="1" destOrd="0" presId="urn:microsoft.com/office/officeart/2018/5/layout/IconCircleLabelList"/>
    <dgm:cxn modelId="{034167AA-7230-43A4-A894-8B614160FD31}" type="presParOf" srcId="{CA553E74-CC5A-47F5-90FC-8F425C01F301}" destId="{64C53C4F-2BF2-4F3A-9A20-F423214B8816}" srcOrd="2" destOrd="0" presId="urn:microsoft.com/office/officeart/2018/5/layout/IconCircleLabelList"/>
    <dgm:cxn modelId="{4E15162E-FA90-47C3-B95B-7929251F4A59}" type="presParOf" srcId="{64C53C4F-2BF2-4F3A-9A20-F423214B8816}" destId="{1A8D871A-0D19-407B-86D8-6E0C5039C14C}" srcOrd="0" destOrd="0" presId="urn:microsoft.com/office/officeart/2018/5/layout/IconCircleLabelList"/>
    <dgm:cxn modelId="{C2318FC5-0637-44C1-8DD8-87613009B342}" type="presParOf" srcId="{64C53C4F-2BF2-4F3A-9A20-F423214B8816}" destId="{2372F103-5187-4310-A99D-559E72F0B88E}" srcOrd="1" destOrd="0" presId="urn:microsoft.com/office/officeart/2018/5/layout/IconCircleLabelList"/>
    <dgm:cxn modelId="{1C95BBDC-8AB0-4F13-BBC2-7223D44151ED}" type="presParOf" srcId="{64C53C4F-2BF2-4F3A-9A20-F423214B8816}" destId="{8E0FB6C4-8674-4195-8D1A-70A9ED20FF80}" srcOrd="2" destOrd="0" presId="urn:microsoft.com/office/officeart/2018/5/layout/IconCircleLabelList"/>
    <dgm:cxn modelId="{CB21A1B1-AD73-402D-B063-07F66F0DCFA1}" type="presParOf" srcId="{64C53C4F-2BF2-4F3A-9A20-F423214B8816}" destId="{E73EFFBA-4A76-4675-A54E-A80D1983F3F0}" srcOrd="3" destOrd="0" presId="urn:microsoft.com/office/officeart/2018/5/layout/IconCircleLabelList"/>
    <dgm:cxn modelId="{E18442C0-5CC6-40B1-8C13-9F4DE80225DB}" type="presParOf" srcId="{CA553E74-CC5A-47F5-90FC-8F425C01F301}" destId="{6CC0D20C-F096-4B25-9E80-366E4275BF4F}" srcOrd="3" destOrd="0" presId="urn:microsoft.com/office/officeart/2018/5/layout/IconCircleLabelList"/>
    <dgm:cxn modelId="{839CE09D-9421-4AD6-A330-D7087BAF15BA}" type="presParOf" srcId="{CA553E74-CC5A-47F5-90FC-8F425C01F301}" destId="{B1D34B54-6ED1-4AE0-927E-61B37C7C0506}" srcOrd="4" destOrd="0" presId="urn:microsoft.com/office/officeart/2018/5/layout/IconCircleLabelList"/>
    <dgm:cxn modelId="{35B677A3-508F-49AC-AC5A-6524DB188CA1}" type="presParOf" srcId="{B1D34B54-6ED1-4AE0-927E-61B37C7C0506}" destId="{E2568AB0-7B4A-400D-B561-32E08D47DB0D}" srcOrd="0" destOrd="0" presId="urn:microsoft.com/office/officeart/2018/5/layout/IconCircleLabelList"/>
    <dgm:cxn modelId="{3BA2F90D-A744-4EEE-8853-218A2E2A48CB}" type="presParOf" srcId="{B1D34B54-6ED1-4AE0-927E-61B37C7C0506}" destId="{7A7AD5EB-A586-49E7-AA7B-C44E5B6B53BE}" srcOrd="1" destOrd="0" presId="urn:microsoft.com/office/officeart/2018/5/layout/IconCircleLabelList"/>
    <dgm:cxn modelId="{6F24AF64-09CE-4759-9EB1-40A757F70D98}" type="presParOf" srcId="{B1D34B54-6ED1-4AE0-927E-61B37C7C0506}" destId="{CE05A542-1E42-49DC-A557-AFE13E688FF1}" srcOrd="2" destOrd="0" presId="urn:microsoft.com/office/officeart/2018/5/layout/IconCircleLabelList"/>
    <dgm:cxn modelId="{08D50EE6-B1D8-42DD-B285-02DF36B7B1A2}" type="presParOf" srcId="{B1D34B54-6ED1-4AE0-927E-61B37C7C0506}" destId="{7A0E5C1C-0436-49A8-A156-288F0F89482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0353E1-9D14-4BAC-9561-55F70F6E0610}">
      <dsp:nvSpPr>
        <dsp:cNvPr id="0" name=""/>
        <dsp:cNvSpPr/>
      </dsp:nvSpPr>
      <dsp:spPr>
        <a:xfrm>
          <a:off x="708743" y="465668"/>
          <a:ext cx="2058750" cy="20587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7746F-B971-4926-8777-0E566E4079A1}">
      <dsp:nvSpPr>
        <dsp:cNvPr id="0" name=""/>
        <dsp:cNvSpPr/>
      </dsp:nvSpPr>
      <dsp:spPr>
        <a:xfrm>
          <a:off x="1147493" y="904419"/>
          <a:ext cx="1181250" cy="11812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3EFB9-379F-4145-A276-B165F71E95F8}">
      <dsp:nvSpPr>
        <dsp:cNvPr id="0" name=""/>
        <dsp:cNvSpPr/>
      </dsp:nvSpPr>
      <dsp:spPr>
        <a:xfrm>
          <a:off x="50618" y="3165669"/>
          <a:ext cx="33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500" kern="1200"/>
            <a:t>Exit Exam (CPCE) required score of 50% accuracy </a:t>
          </a:r>
        </a:p>
      </dsp:txBody>
      <dsp:txXfrm>
        <a:off x="50618" y="3165669"/>
        <a:ext cx="3375000" cy="720000"/>
      </dsp:txXfrm>
    </dsp:sp>
    <dsp:sp modelId="{1A8D871A-0D19-407B-86D8-6E0C5039C14C}">
      <dsp:nvSpPr>
        <dsp:cNvPr id="0" name=""/>
        <dsp:cNvSpPr/>
      </dsp:nvSpPr>
      <dsp:spPr>
        <a:xfrm>
          <a:off x="4674368" y="465668"/>
          <a:ext cx="2058750" cy="20587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2F103-5187-4310-A99D-559E72F0B88E}">
      <dsp:nvSpPr>
        <dsp:cNvPr id="0" name=""/>
        <dsp:cNvSpPr/>
      </dsp:nvSpPr>
      <dsp:spPr>
        <a:xfrm>
          <a:off x="5113118" y="904419"/>
          <a:ext cx="1181250" cy="11812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EFFBA-4A76-4675-A54E-A80D1983F3F0}">
      <dsp:nvSpPr>
        <dsp:cNvPr id="0" name=""/>
        <dsp:cNvSpPr/>
      </dsp:nvSpPr>
      <dsp:spPr>
        <a:xfrm>
          <a:off x="4016243" y="3165669"/>
          <a:ext cx="33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500" kern="1200" dirty="0"/>
            <a:t>Use of </a:t>
          </a:r>
          <a:r>
            <a:rPr lang="en-US" sz="1500" kern="1200" dirty="0" err="1"/>
            <a:t>Tevera</a:t>
          </a:r>
          <a:endParaRPr lang="en-US" sz="1500" kern="1200" dirty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500" kern="1200" dirty="0"/>
            <a:t> (clinical information management system)</a:t>
          </a:r>
        </a:p>
      </dsp:txBody>
      <dsp:txXfrm>
        <a:off x="4016243" y="3165669"/>
        <a:ext cx="3375000" cy="720000"/>
      </dsp:txXfrm>
    </dsp:sp>
    <dsp:sp modelId="{E2568AB0-7B4A-400D-B561-32E08D47DB0D}">
      <dsp:nvSpPr>
        <dsp:cNvPr id="0" name=""/>
        <dsp:cNvSpPr/>
      </dsp:nvSpPr>
      <dsp:spPr>
        <a:xfrm>
          <a:off x="8639993" y="465668"/>
          <a:ext cx="2058750" cy="20587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AD5EB-A586-49E7-AA7B-C44E5B6B53BE}">
      <dsp:nvSpPr>
        <dsp:cNvPr id="0" name=""/>
        <dsp:cNvSpPr/>
      </dsp:nvSpPr>
      <dsp:spPr>
        <a:xfrm>
          <a:off x="9078743" y="904419"/>
          <a:ext cx="1181250" cy="11812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E5C1C-0436-49A8-A156-288F0F894827}">
      <dsp:nvSpPr>
        <dsp:cNvPr id="0" name=""/>
        <dsp:cNvSpPr/>
      </dsp:nvSpPr>
      <dsp:spPr>
        <a:xfrm>
          <a:off x="7981868" y="3165669"/>
          <a:ext cx="33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500" kern="1200"/>
            <a:t>Ongoing exploration of curriculum adjustments needed</a:t>
          </a:r>
        </a:p>
      </dsp:txBody>
      <dsp:txXfrm>
        <a:off x="7981868" y="3165669"/>
        <a:ext cx="3375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74B69-D3C4-4C7E-921A-95105840E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A85AF-CFBD-4E99-AC17-1EE07A7B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64E2D-6A5B-43FA-9E7C-051C4CC0C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708D8-C3C4-47C5-A061-40A51DD7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EF5F1-489F-4A7A-BC38-FD5C9F6F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7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B5C4-3FB9-4571-A775-7CCC597BD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DBAE4-409F-4343-B950-CD0C14FA4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9E740-FD1E-4D19-8BF4-F830F784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3FC53-E597-4538-9759-4FAF6C441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21CC3-E653-4938-928F-4C2AAC8C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7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66DF15-009C-4A3B-AE71-3E500EBF3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C052F-7DE6-43BF-9765-58D2B8776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FB1D-A784-4AF1-898F-0E4D5E5C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E9B63-CA99-4DC2-9C74-6BA2D93F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F09DA-DD41-4D9F-8115-533CBEDA7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2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532E7-4497-4501-A8CD-71A32CC37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72759-7EC2-4380-A589-99261B9A4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B28E0-2FA0-48FE-9991-F3C62D730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F995C-0072-4592-996D-79A477C3C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41340-0CE7-4F4C-A98C-F050A08B8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3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F859B-C689-4D7B-B46D-D8CDA6DF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02E02-E737-4838-9D79-E2CC31B2D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416FF-6865-4DE6-913C-55BCCF6C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97A67-3F5B-41FB-A1E6-F476F054B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FF693-470B-4134-9A7F-11BDA498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4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1AA1B-673D-4510-A23E-95188B68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3FA0C-5B14-4C7F-8F9C-4331CEAAD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95035-5021-41D0-A301-6AAE33E11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614EE-BDB3-4555-88ED-E788CB81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4B19B-A04E-4A69-8113-24FD9C19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9B242-F7B5-4973-AE6D-2DFC15B0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8A3E7-14C1-47CC-A525-17819185C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E32A3-6DD6-4B4E-A60C-FA72CCA58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77F6D-A0E8-43CB-9BD9-B3965309B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D068B4-CB21-4DDC-8636-C63A6FF2A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49D4BF-6097-4BDE-AE00-F711860EC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F07953-C728-4037-B206-31401045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0DBE2E-451F-453A-BFA5-4829309E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F94E7-BC0E-4A03-A1DC-5A88D4EE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4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1309-96C7-44A8-B6BF-7B7C49CF5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49C055-D2B0-4D5D-A198-63A5993F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06C89-E933-4C62-90DE-C0E87436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D96722-A417-4751-A794-58E23589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0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20D995-F1AF-448D-A048-96B997DC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A46CD-399E-49DE-AC9F-6D31BFF5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89CCC-F59D-4479-9389-C8D7E12CF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8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71CC4-BEBE-4377-83A4-3AE8E5BC3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5F932-F1B9-4A5D-BBDA-4602E58DA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EE800-A8CF-4378-A41F-B6D216333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BD04A-AE3F-4E85-8D47-404BD8868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C8375-C7E7-4E0C-968F-45341EDC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FB853-8F48-4845-8C65-4C4143304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5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D0DDF-EB44-4050-BDDA-ED08DD370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3C72B-6601-45A0-8CDB-C3BD897946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5D408A-F8B8-47DC-AFC8-8057DFE65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65570-E259-4F09-A7E8-13C908407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C32EF-6E38-42B3-B0BC-42F55FE85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47F5F-71F3-4B93-A451-416849A42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9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ADB0CA-5C64-44C0-9B6B-6500C0480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9D2D4-E6BB-4B24-8E7D-5A3BFBF4D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CCF93-BDAF-49BE-A6C5-E28FCE43F4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B3381-92D6-4635-BD4B-74EF00ADD554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DDE43-53DB-4716-B25B-02F26D8BA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3BAA8-C661-498E-B7FE-863CC9652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9FBFC-F813-4EF0-B7CC-6E51199D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476CF-D2D5-4E8B-A1AB-5F4AC9DE6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1139483"/>
            <a:ext cx="6105194" cy="192727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Program Modifications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E8E03F-A8BD-4042-97A4-9A2A5C3A8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3615397"/>
            <a:ext cx="6105194" cy="2103119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Mental Health Counseling</a:t>
            </a:r>
          </a:p>
          <a:p>
            <a:r>
              <a:rPr lang="en-US" sz="2800" dirty="0">
                <a:solidFill>
                  <a:srgbClr val="FFFFFF"/>
                </a:solidFill>
              </a:rPr>
              <a:t>Marriage &amp; Family Counseling</a:t>
            </a:r>
          </a:p>
          <a:p>
            <a:r>
              <a:rPr lang="en-US" sz="2800" dirty="0">
                <a:solidFill>
                  <a:srgbClr val="FFFFFF"/>
                </a:solidFill>
              </a:rPr>
              <a:t>School Counseling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89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04EB1C-6D1E-42C5-AED8-8740241C1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6" y="591344"/>
            <a:ext cx="3423408" cy="5585619"/>
          </a:xfrm>
        </p:spPr>
        <p:txBody>
          <a:bodyPr>
            <a:normAutofit/>
          </a:bodyPr>
          <a:lstStyle/>
          <a:p>
            <a:r>
              <a:rPr lang="en-US" dirty="0"/>
              <a:t>Program Modifications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9410F-5D3B-48F2-B382-822E9433B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following review of program assessment data, consideration of best practices to meet CACREP standards, and student requests</a:t>
            </a:r>
          </a:p>
        </p:txBody>
      </p:sp>
    </p:spTree>
    <p:extLst>
      <p:ext uri="{BB962C8B-B14F-4D97-AF65-F5344CB8AC3E}">
        <p14:creationId xmlns:p14="http://schemas.microsoft.com/office/powerpoint/2010/main" val="246440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5656AB-CA93-4A25-AB8E-AD51BB89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263781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2017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7E1C4-1292-475A-80ED-5095936B8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914401"/>
            <a:ext cx="4702848" cy="4754962"/>
          </a:xfrm>
        </p:spPr>
        <p:txBody>
          <a:bodyPr anchor="ctr">
            <a:normAutofit/>
          </a:bodyPr>
          <a:lstStyle/>
          <a:p>
            <a:endParaRPr lang="en-US" sz="2400" dirty="0"/>
          </a:p>
          <a:p>
            <a:pPr>
              <a:lnSpc>
                <a:spcPct val="200000"/>
              </a:lnSpc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COU 6999 Counselor Preparation Comprehensive Exam (CPCE) replaced the oral examination during the 2017 fall semester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9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15EF0-70EB-46FF-8F6C-85F6798FC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573" y="320675"/>
            <a:ext cx="11407487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Fall 2018 Program Changes/Revisions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32B78-23DD-4E77-8B9C-7779E3BF20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6A6D15-8189-416D-8861-60E9A4C39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950830"/>
              </p:ext>
            </p:extLst>
          </p:nvPr>
        </p:nvGraphicFramePr>
        <p:xfrm>
          <a:off x="396574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5657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44A0-BA76-451E-AB9B-DB6869F01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980619" cy="11887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Revision in School Counseling Program </a:t>
            </a:r>
            <a:br>
              <a:rPr lang="en-US" dirty="0"/>
            </a:br>
            <a:r>
              <a:rPr lang="en-US" dirty="0"/>
              <a:t> Spring 2018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5E22E-6710-44D5-ACE3-DAB263B5A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3985989"/>
          </a:xfrm>
        </p:spPr>
        <p:txBody>
          <a:bodyPr anchor="t"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M.Ed. in School Counseling Program changed from 48 hours to 60 hours to meet future CACREP requirements.</a:t>
            </a:r>
          </a:p>
          <a:p>
            <a:pPr>
              <a:lnSpc>
                <a:spcPct val="200000"/>
              </a:lnSpc>
            </a:pPr>
            <a:endParaRPr lang="en-US" dirty="0">
              <a:latin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Addition of two required courses: COU 6810 Play Therapy, COU 6818 Counseling Children and Adolescents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9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7D9FA-1C77-497B-977E-A59E8608D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461" y="982272"/>
            <a:ext cx="3037830" cy="456097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2019 - 2020</a:t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8A023-F8BF-4277-9ABA-65F057C26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2909" y="1696278"/>
            <a:ext cx="6353717" cy="4744279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 dirty="0">
                <a:solidFill>
                  <a:srgbClr val="FEFFFF"/>
                </a:solidFill>
              </a:rPr>
              <a:t>Student graduating after December 2019 will be required to take COU/PSY 6817 Crisis Counseling (COU 6642 Consultation Removed from required course list)</a:t>
            </a:r>
          </a:p>
          <a:p>
            <a:pPr>
              <a:lnSpc>
                <a:spcPct val="110000"/>
              </a:lnSpc>
            </a:pPr>
            <a:endParaRPr lang="en-US" sz="3200" dirty="0">
              <a:solidFill>
                <a:srgbClr val="FEFFFF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3200" dirty="0">
                <a:solidFill>
                  <a:srgbClr val="FEFFFF"/>
                </a:solidFill>
              </a:rPr>
              <a:t>Clarified the required course sequence &amp; prerequisites for clinical training courses, starting with COU 6503 Helping Relationships</a:t>
            </a:r>
          </a:p>
          <a:p>
            <a:pPr>
              <a:lnSpc>
                <a:spcPct val="200000"/>
              </a:lnSpc>
            </a:pPr>
            <a:endParaRPr lang="en-US" sz="24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1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5E9A56-8A31-4DB9-9931-F8387AA3F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975" y="1"/>
            <a:ext cx="5425781" cy="10071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F3D0C-DE1F-4DD2-8233-B7C0C66B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2393"/>
            <a:ext cx="6821309" cy="5655605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-Renamed COU 6666 </a:t>
            </a:r>
            <a:r>
              <a:rPr lang="en-US" sz="2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Systems Theory and Intervention Strategies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COU 6666 Introduction to Marriage and Family Counseling.</a:t>
            </a:r>
          </a:p>
          <a:p>
            <a:pPr marL="0" indent="0">
              <a:buNone/>
            </a:pPr>
            <a:r>
              <a:rPr lang="en-US" sz="2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-Fall 2020 COU 6536 Psychopathology III replaces COU </a:t>
            </a:r>
            <a:r>
              <a:rPr lang="en-US" sz="2600" dirty="0"/>
              <a:t>6802</a:t>
            </a:r>
            <a:r>
              <a:rPr lang="en-US" sz="2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Child Psychopathology &amp; COU 6801 Adult Psychopathology </a:t>
            </a:r>
          </a:p>
          <a:p>
            <a:pPr marL="0" indent="0">
              <a:buNone/>
            </a:pPr>
            <a:r>
              <a:rPr lang="en-US" sz="2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-Fall 2020 - Signature Assignment for Student Learning Objectives Pilot in COU/PSY 6504 Research Methods &amp; Procedures</a:t>
            </a:r>
          </a:p>
          <a:p>
            <a:pPr marL="0" indent="0">
              <a:buNone/>
            </a:pPr>
            <a:r>
              <a:rPr lang="en-US" sz="2600" dirty="0"/>
              <a:t>-Spring 2021 – Signature Assignment for Student Learning Objectives Pilot in  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Lifespan Development (COU/PSY 6515), </a:t>
            </a:r>
            <a:r>
              <a:rPr lang="en-US" sz="2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Legal, Ethical and Professional Issues in Counseling (6501)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Multicultural Counseling (COU/PSY 6506)</a:t>
            </a:r>
            <a:endParaRPr lang="en-US" sz="2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1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DBA1FC-3CC0-4754-B54C-3CD48B9F1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61" y="1041009"/>
            <a:ext cx="3124585" cy="4480726"/>
          </a:xfrm>
        </p:spPr>
        <p:txBody>
          <a:bodyPr>
            <a:normAutofit/>
          </a:bodyPr>
          <a:lstStyle/>
          <a:p>
            <a:pPr algn="r"/>
            <a:r>
              <a:rPr lang="en-US" sz="5400" dirty="0"/>
              <a:t>Added course elective options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FA9B-C7BB-43AB-942B-C7911BAFB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4035" y="728404"/>
            <a:ext cx="5458257" cy="522182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Special Studies – Mindfulness</a:t>
            </a:r>
          </a:p>
          <a:p>
            <a:endParaRPr lang="en-US" sz="2400" dirty="0"/>
          </a:p>
          <a:p>
            <a:r>
              <a:rPr lang="en-US" sz="2400" dirty="0"/>
              <a:t>Introduction to Integrated Healthcare</a:t>
            </a:r>
          </a:p>
          <a:p>
            <a:endParaRPr lang="en-US" sz="2400" dirty="0"/>
          </a:p>
          <a:p>
            <a:r>
              <a:rPr lang="en-US" sz="2400" dirty="0"/>
              <a:t>Applied Behavioral Analysis (required for ABA national certification)</a:t>
            </a:r>
          </a:p>
          <a:p>
            <a:endParaRPr lang="en-US" sz="2400" dirty="0"/>
          </a:p>
          <a:p>
            <a:r>
              <a:rPr lang="en-US" sz="2400" dirty="0"/>
              <a:t>Behavioral Assessment (required for ABA national certification)</a:t>
            </a:r>
          </a:p>
        </p:txBody>
      </p:sp>
    </p:spTree>
    <p:extLst>
      <p:ext uri="{BB962C8B-B14F-4D97-AF65-F5344CB8AC3E}">
        <p14:creationId xmlns:p14="http://schemas.microsoft.com/office/powerpoint/2010/main" val="254117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57990-EDCF-4E08-9E76-4D34CA76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Student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11B51-BAF1-4B8E-8C5B-42FFC98A8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37" y="2704015"/>
            <a:ext cx="11520889" cy="3907800"/>
          </a:xfrm>
        </p:spPr>
        <p:txBody>
          <a:bodyPr anchor="ctr">
            <a:normAutofit/>
          </a:bodyPr>
          <a:lstStyle/>
          <a:p>
            <a:r>
              <a:rPr lang="en-US" dirty="0"/>
              <a:t>Student Advisory Committee (started fall 2018)</a:t>
            </a:r>
          </a:p>
          <a:p>
            <a:r>
              <a:rPr lang="en-US" dirty="0"/>
              <a:t>Career Summit (fall 2019)</a:t>
            </a:r>
          </a:p>
          <a:p>
            <a:r>
              <a:rPr lang="en-US" dirty="0"/>
              <a:t>Student Grant available to assist with students’ cost to attend &amp; present at local and state professional conferences (fall 2019)</a:t>
            </a:r>
          </a:p>
          <a:p>
            <a:r>
              <a:rPr lang="en-US" dirty="0"/>
              <a:t>A student from the Mental Health Counseling program selected to be the student representative to the MC Academic Council (2019-2020 academic year)</a:t>
            </a:r>
          </a:p>
          <a:p>
            <a:r>
              <a:rPr lang="en-US" dirty="0"/>
              <a:t>Active Minds (student organization) 2019-2020 academic year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06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365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Palatino Linotype</vt:lpstr>
      <vt:lpstr>Times New Roman</vt:lpstr>
      <vt:lpstr>Office Theme</vt:lpstr>
      <vt:lpstr>Program Modifications</vt:lpstr>
      <vt:lpstr>Program Modifications</vt:lpstr>
      <vt:lpstr>2017</vt:lpstr>
      <vt:lpstr>Fall 2018 Program Changes/Revisions</vt:lpstr>
      <vt:lpstr>Revision in School Counseling Program   Spring 2018</vt:lpstr>
      <vt:lpstr>2019 - 2020 </vt:lpstr>
      <vt:lpstr>2020 - 2021</vt:lpstr>
      <vt:lpstr>Added course elective options</vt:lpstr>
      <vt:lpstr>Student Engagement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Modifications</dc:title>
  <dc:creator>Owner</dc:creator>
  <cp:lastModifiedBy>Hope Gilbert</cp:lastModifiedBy>
  <cp:revision>3</cp:revision>
  <dcterms:created xsi:type="dcterms:W3CDTF">2020-09-27T14:34:51Z</dcterms:created>
  <dcterms:modified xsi:type="dcterms:W3CDTF">2020-09-28T17:59:42Z</dcterms:modified>
</cp:coreProperties>
</file>