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57"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4533" autoAdjust="0"/>
    <p:restoredTop sz="95742" autoAdjust="0"/>
  </p:normalViewPr>
  <p:slideViewPr>
    <p:cSldViewPr snapToGrid="0">
      <p:cViewPr varScale="1">
        <p:scale>
          <a:sx n="90" d="100"/>
          <a:sy n="90" d="100"/>
        </p:scale>
        <p:origin x="6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B3BE7-6E2F-43F5-B7E2-789623F8EFC9}" type="datetimeFigureOut">
              <a:rPr lang="en-US" smtClean="0"/>
              <a:t>3/24/2016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C2026D-C600-4375-9BE0-2D79DBDE0896}" type="slidenum">
              <a:rPr lang="en-US" smtClean="0"/>
              <a:t>‹#›</a:t>
            </a:fld>
            <a:endParaRPr lang="en-US"/>
          </a:p>
        </p:txBody>
      </p:sp>
    </p:spTree>
    <p:extLst>
      <p:ext uri="{BB962C8B-B14F-4D97-AF65-F5344CB8AC3E}">
        <p14:creationId xmlns:p14="http://schemas.microsoft.com/office/powerpoint/2010/main" val="1905172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Sources: HHS.gov website at http://www.hhs.gov/ohrp/policy/checklists/decisioncharts.html and Institutional Review Board Member Handbook, </a:t>
            </a:r>
            <a:r>
              <a:rPr lang="en-US" dirty="0" err="1" smtClean="0"/>
              <a:t>Amdur</a:t>
            </a:r>
            <a:r>
              <a:rPr lang="en-US" dirty="0" smtClean="0"/>
              <a:t> R, Bankert EA, Jones and Bartlett Publishers, 2011.</a:t>
            </a:r>
            <a:endParaRPr lang="en-US" dirty="0"/>
          </a:p>
        </p:txBody>
      </p:sp>
      <p:sp>
        <p:nvSpPr>
          <p:cNvPr id="4" name="Slide Number Placeholder 3"/>
          <p:cNvSpPr>
            <a:spLocks noGrp="1"/>
          </p:cNvSpPr>
          <p:nvPr>
            <p:ph type="sldNum" sz="quarter" idx="10"/>
          </p:nvPr>
        </p:nvSpPr>
        <p:spPr/>
        <p:txBody>
          <a:bodyPr/>
          <a:lstStyle/>
          <a:p>
            <a:fld id="{F8C2026D-C600-4375-9BE0-2D79DBDE0896}" type="slidenum">
              <a:rPr lang="en-US" smtClean="0"/>
              <a:t>5</a:t>
            </a:fld>
            <a:endParaRPr lang="en-US"/>
          </a:p>
        </p:txBody>
      </p:sp>
    </p:spTree>
    <p:extLst>
      <p:ext uri="{BB962C8B-B14F-4D97-AF65-F5344CB8AC3E}">
        <p14:creationId xmlns:p14="http://schemas.microsoft.com/office/powerpoint/2010/main" val="1965010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D7D1EF-E5EE-44B2-AF13-85AF51ED9432}"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userDrawn="1"/>
        </p:nvSpPr>
        <p:spPr>
          <a:xfrm>
            <a:off x="406400" y="228600"/>
            <a:ext cx="11379200" cy="6324600"/>
          </a:xfrm>
          <a:prstGeom prst="rect">
            <a:avLst/>
          </a:pr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18900000" scaled="1"/>
            <a:tileRect/>
          </a:gra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10440671" y="6604025"/>
            <a:ext cx="1444626" cy="215444"/>
          </a:xfrm>
          <a:prstGeom prst="rect">
            <a:avLst/>
          </a:prstGeom>
        </p:spPr>
        <p:txBody>
          <a:bodyPr wrap="none">
            <a:spAutoFit/>
          </a:bodyPr>
          <a:lstStyle/>
          <a:p>
            <a:r>
              <a:rPr lang="en-US" sz="800" i="1" dirty="0">
                <a:solidFill>
                  <a:schemeClr val="bg1"/>
                </a:solidFill>
              </a:rPr>
              <a:t>Created by Steve Martin, PA-C</a:t>
            </a:r>
          </a:p>
        </p:txBody>
      </p:sp>
    </p:spTree>
    <p:extLst>
      <p:ext uri="{BB962C8B-B14F-4D97-AF65-F5344CB8AC3E}">
        <p14:creationId xmlns:p14="http://schemas.microsoft.com/office/powerpoint/2010/main" val="2628277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7D1EF-E5EE-44B2-AF13-85AF51ED9432}"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3404572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7D1EF-E5EE-44B2-AF13-85AF51ED9432}"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1086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7D1EF-E5EE-44B2-AF13-85AF51ED9432}"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3797856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D7D1EF-E5EE-44B2-AF13-85AF51ED9432}"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4089780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D7D1EF-E5EE-44B2-AF13-85AF51ED9432}" type="datetimeFigureOut">
              <a:rPr lang="en-US" smtClean="0"/>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262952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D7D1EF-E5EE-44B2-AF13-85AF51ED9432}" type="datetimeFigureOut">
              <a:rPr lang="en-US" smtClean="0"/>
              <a:t>3/24/2016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3144183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D7D1EF-E5EE-44B2-AF13-85AF51ED9432}" type="datetimeFigureOut">
              <a:rPr lang="en-US" smtClean="0"/>
              <a:t>3/24/2016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123334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7D1EF-E5EE-44B2-AF13-85AF51ED9432}" type="datetimeFigureOut">
              <a:rPr lang="en-US" smtClean="0"/>
              <a:t>3/24/2016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1232798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7D1EF-E5EE-44B2-AF13-85AF51ED9432}" type="datetimeFigureOut">
              <a:rPr lang="en-US" smtClean="0"/>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373967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7D1EF-E5EE-44B2-AF13-85AF51ED9432}" type="datetimeFigureOut">
              <a:rPr lang="en-US" smtClean="0"/>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5FC5A-6EF1-42BD-9E7C-50E20453E959}" type="slidenum">
              <a:rPr lang="en-US" smtClean="0"/>
              <a:t>‹#›</a:t>
            </a:fld>
            <a:endParaRPr lang="en-US"/>
          </a:p>
        </p:txBody>
      </p:sp>
    </p:spTree>
    <p:extLst>
      <p:ext uri="{BB962C8B-B14F-4D97-AF65-F5344CB8AC3E}">
        <p14:creationId xmlns:p14="http://schemas.microsoft.com/office/powerpoint/2010/main" val="311652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7D1EF-E5EE-44B2-AF13-85AF51ED9432}" type="datetimeFigureOut">
              <a:rPr lang="en-US" smtClean="0"/>
              <a:t>3/24/2016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5FC5A-6EF1-42BD-9E7C-50E20453E959}" type="slidenum">
              <a:rPr lang="en-US" smtClean="0"/>
              <a:t>‹#›</a:t>
            </a:fld>
            <a:endParaRPr lang="en-US"/>
          </a:p>
        </p:txBody>
      </p:sp>
    </p:spTree>
    <p:extLst>
      <p:ext uri="{BB962C8B-B14F-4D97-AF65-F5344CB8AC3E}">
        <p14:creationId xmlns:p14="http://schemas.microsoft.com/office/powerpoint/2010/main" val="1375007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hhs.gov/ohrp/policy/checklists/decisioncharts.html"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hhs.gov/ohrp/education/trainin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hhs.gov/ohrp/policy/expedited98.html" TargetMode="External"/><Relationship Id="rId2" Type="http://schemas.openxmlformats.org/officeDocument/2006/relationships/hyperlink" Target="http://www.hhs.gov/ohrp/humansubjects/guidance/45cfr46.html"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017573" y="532706"/>
            <a:ext cx="1828800" cy="609600"/>
          </a:xfrm>
          <a:prstGeom prst="roundRect">
            <a:avLst/>
          </a:prstGeom>
          <a:solidFill>
            <a:srgbClr val="FFFF00"/>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Calibri"/>
                <a:ea typeface="+mn-ea"/>
                <a:cs typeface="+mn-cs"/>
              </a:rPr>
              <a:t>IRB Application Received</a:t>
            </a:r>
          </a:p>
        </p:txBody>
      </p:sp>
      <p:sp>
        <p:nvSpPr>
          <p:cNvPr id="8" name="Rounded Rectangle 7"/>
          <p:cNvSpPr/>
          <p:nvPr/>
        </p:nvSpPr>
        <p:spPr>
          <a:xfrm>
            <a:off x="3570025" y="1357873"/>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Exempt</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9" name="Flowchart: Decision 8"/>
          <p:cNvSpPr/>
          <p:nvPr/>
        </p:nvSpPr>
        <p:spPr>
          <a:xfrm>
            <a:off x="1160183" y="1681589"/>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Complete</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cxnSp>
        <p:nvCxnSpPr>
          <p:cNvPr id="13" name="Straight Arrow Connector 12"/>
          <p:cNvCxnSpPr>
            <a:stCxn id="7" idx="2"/>
            <a:endCxn id="9" idx="0"/>
          </p:cNvCxnSpPr>
          <p:nvPr/>
        </p:nvCxnSpPr>
        <p:spPr>
          <a:xfrm>
            <a:off x="1931973" y="1142306"/>
            <a:ext cx="7466" cy="539283"/>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39439" y="2597329"/>
            <a:ext cx="13665" cy="567375"/>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17573" y="837507"/>
            <a:ext cx="142610" cy="1301953"/>
          </a:xfrm>
          <a:prstGeom prst="bentConnector3">
            <a:avLst>
              <a:gd name="adj1" fmla="val 260297"/>
            </a:avLst>
          </a:prstGeom>
          <a:ln w="38100">
            <a:solidFill>
              <a:srgbClr val="FFFF0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173848" y="3164704"/>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Determine Review Category</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27" name="Rounded Rectangle 26"/>
          <p:cNvSpPr/>
          <p:nvPr/>
        </p:nvSpPr>
        <p:spPr>
          <a:xfrm>
            <a:off x="3570025" y="3133974"/>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Expedited 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8" name="Rounded Rectangle 27"/>
          <p:cNvSpPr/>
          <p:nvPr/>
        </p:nvSpPr>
        <p:spPr>
          <a:xfrm>
            <a:off x="3570025" y="5164958"/>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smtClean="0">
                <a:solidFill>
                  <a:prstClr val="white"/>
                </a:solidFill>
                <a:effectLst>
                  <a:outerShdw blurRad="38100" dist="38100" dir="2700000" algn="tl">
                    <a:srgbClr val="000000">
                      <a:alpha val="43137"/>
                    </a:srgbClr>
                  </a:outerShdw>
                </a:effectLst>
                <a:latin typeface="Calibri"/>
              </a:rPr>
              <a:t>Full Board </a:t>
            </a: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9" name="Rounded Rectangle 28"/>
          <p:cNvSpPr/>
          <p:nvPr/>
        </p:nvSpPr>
        <p:spPr>
          <a:xfrm>
            <a:off x="10243035" y="4218736"/>
            <a:ext cx="1227325" cy="946222"/>
          </a:xfrm>
          <a:prstGeom prst="roundRect">
            <a:avLst/>
          </a:prstGeom>
          <a:solidFill>
            <a:srgbClr val="00B050"/>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Approval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sp>
        <p:nvSpPr>
          <p:cNvPr id="30" name="Rounded Rectangle 29"/>
          <p:cNvSpPr/>
          <p:nvPr/>
        </p:nvSpPr>
        <p:spPr>
          <a:xfrm>
            <a:off x="10243036" y="1357873"/>
            <a:ext cx="1227325" cy="946222"/>
          </a:xfrm>
          <a:prstGeom prst="roundRect">
            <a:avLst/>
          </a:prstGeom>
          <a:solidFill>
            <a:srgbClr val="00B050"/>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Exemption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cxnSp>
        <p:nvCxnSpPr>
          <p:cNvPr id="32" name="Straight Arrow Connector 31"/>
          <p:cNvCxnSpPr>
            <a:stCxn id="8" idx="3"/>
            <a:endCxn id="30" idx="1"/>
          </p:cNvCxnSpPr>
          <p:nvPr/>
        </p:nvCxnSpPr>
        <p:spPr>
          <a:xfrm>
            <a:off x="4797350" y="1830984"/>
            <a:ext cx="544568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31570" y="3145383"/>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Member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38" name="Rounded Rectangle 37"/>
          <p:cNvSpPr/>
          <p:nvPr/>
        </p:nvSpPr>
        <p:spPr>
          <a:xfrm>
            <a:off x="5131570" y="5176367"/>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a:solidFill>
                  <a:prstClr val="white"/>
                </a:solidFill>
                <a:effectLst>
                  <a:outerShdw blurRad="38100" dist="38100" dir="2700000" algn="tl">
                    <a:srgbClr val="000000">
                      <a:alpha val="43137"/>
                    </a:srgbClr>
                  </a:outerShdw>
                </a:effectLst>
              </a:rPr>
              <a:t>Review by Member + Chair</a:t>
            </a:r>
          </a:p>
        </p:txBody>
      </p:sp>
      <p:sp>
        <p:nvSpPr>
          <p:cNvPr id="39" name="Flowchart: Decision 38"/>
          <p:cNvSpPr/>
          <p:nvPr/>
        </p:nvSpPr>
        <p:spPr>
          <a:xfrm>
            <a:off x="8309490" y="3171825"/>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41" name="Rounded Rectangle 40"/>
          <p:cNvSpPr/>
          <p:nvPr/>
        </p:nvSpPr>
        <p:spPr>
          <a:xfrm>
            <a:off x="6664001" y="3145383"/>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Chair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2" name="Rounded Rectangle 41"/>
          <p:cNvSpPr/>
          <p:nvPr/>
        </p:nvSpPr>
        <p:spPr>
          <a:xfrm>
            <a:off x="6664001" y="5176367"/>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smtClean="0">
                <a:solidFill>
                  <a:prstClr val="white"/>
                </a:solidFill>
                <a:effectLst>
                  <a:outerShdw blurRad="38100" dist="38100" dir="2700000" algn="tl">
                    <a:srgbClr val="000000">
                      <a:alpha val="43137"/>
                    </a:srgbClr>
                  </a:outerShdw>
                </a:effectLst>
              </a:rPr>
              <a:t>Review at IRB Meeting</a:t>
            </a:r>
            <a:endParaRPr lang="en-US" sz="1400" b="1" kern="0" dirty="0">
              <a:solidFill>
                <a:prstClr val="white"/>
              </a:solidFill>
              <a:effectLst>
                <a:outerShdw blurRad="38100" dist="38100" dir="2700000" algn="tl">
                  <a:srgbClr val="000000">
                    <a:alpha val="43137"/>
                  </a:srgbClr>
                </a:outerShdw>
              </a:effectLst>
            </a:endParaRPr>
          </a:p>
        </p:txBody>
      </p:sp>
      <p:sp>
        <p:nvSpPr>
          <p:cNvPr id="46" name="Rounded Rectangle 45"/>
          <p:cNvSpPr/>
          <p:nvPr/>
        </p:nvSpPr>
        <p:spPr>
          <a:xfrm>
            <a:off x="894505" y="5474967"/>
            <a:ext cx="1828800" cy="609600"/>
          </a:xfrm>
          <a:prstGeom prst="roundRect">
            <a:avLst/>
          </a:prstGeom>
          <a:solidFill>
            <a:srgbClr val="FFFF00"/>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Calibri"/>
                <a:ea typeface="+mn-ea"/>
                <a:cs typeface="+mn-cs"/>
              </a:rPr>
              <a:t>Revisions / Contingencies Addressed by Investigator</a:t>
            </a:r>
          </a:p>
        </p:txBody>
      </p:sp>
      <p:sp>
        <p:nvSpPr>
          <p:cNvPr id="49" name="TextBox 48"/>
          <p:cNvSpPr txBox="1"/>
          <p:nvPr/>
        </p:nvSpPr>
        <p:spPr>
          <a:xfrm>
            <a:off x="9894765" y="313603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09490" y="5212515"/>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51" name="TextBox 50"/>
          <p:cNvSpPr txBox="1"/>
          <p:nvPr/>
        </p:nvSpPr>
        <p:spPr>
          <a:xfrm>
            <a:off x="9894765" y="58507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891326" y="3618494"/>
            <a:ext cx="418164" cy="11201"/>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891326" y="5670385"/>
            <a:ext cx="418164" cy="9188"/>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4" y="3622575"/>
            <a:ext cx="279343" cy="2157193"/>
          </a:xfrm>
          <a:prstGeom prst="bentConnector3">
            <a:avLst>
              <a:gd name="adj1" fmla="val -81835"/>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1830984"/>
            <a:ext cx="7324" cy="3807085"/>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3057525" y="1851700"/>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32359" y="3622574"/>
            <a:ext cx="83766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58895" y="3618494"/>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797350" y="3607085"/>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68001" y="3629695"/>
            <a:ext cx="988697" cy="589041"/>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Elbow Connector 139"/>
          <p:cNvCxnSpPr>
            <a:stCxn id="40" idx="3"/>
            <a:endCxn id="29" idx="2"/>
          </p:cNvCxnSpPr>
          <p:nvPr/>
        </p:nvCxnSpPr>
        <p:spPr>
          <a:xfrm flipV="1">
            <a:off x="9868001" y="5164958"/>
            <a:ext cx="988697" cy="505427"/>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55125" y="1141346"/>
            <a:ext cx="1387402" cy="7279841"/>
          </a:xfrm>
          <a:prstGeom prst="bentConnector3">
            <a:avLst>
              <a:gd name="adj1" fmla="val 50000"/>
            </a:avLst>
          </a:prstGeom>
          <a:ln w="38100">
            <a:solidFill>
              <a:srgbClr val="FFFF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V="1">
            <a:off x="9088746" y="4691847"/>
            <a:ext cx="0" cy="520668"/>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5018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037237" y="532706"/>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050" kern="0" dirty="0">
                <a:solidFill>
                  <a:prstClr val="white"/>
                </a:solidFill>
                <a:latin typeface="Calibri"/>
              </a:rPr>
              <a:t>IRB Application Received</a:t>
            </a:r>
          </a:p>
        </p:txBody>
      </p:sp>
      <p:sp>
        <p:nvSpPr>
          <p:cNvPr id="8" name="Rounded Rectangle 7"/>
          <p:cNvSpPr/>
          <p:nvPr/>
        </p:nvSpPr>
        <p:spPr>
          <a:xfrm>
            <a:off x="3596900"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Exempt</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9" name="Flowchart: Decision 8"/>
          <p:cNvSpPr/>
          <p:nvPr/>
        </p:nvSpPr>
        <p:spPr>
          <a:xfrm>
            <a:off x="1187058" y="1681589"/>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050" kern="0" dirty="0">
                <a:solidFill>
                  <a:prstClr val="white"/>
                </a:solidFill>
                <a:latin typeface="Calibri"/>
              </a:rPr>
              <a:t>Complete</a:t>
            </a:r>
          </a:p>
        </p:txBody>
      </p:sp>
      <p:cxnSp>
        <p:nvCxnSpPr>
          <p:cNvPr id="13" name="Straight Arrow Connector 12"/>
          <p:cNvCxnSpPr>
            <a:stCxn id="7" idx="2"/>
            <a:endCxn id="9" idx="0"/>
          </p:cNvCxnSpPr>
          <p:nvPr/>
        </p:nvCxnSpPr>
        <p:spPr>
          <a:xfrm>
            <a:off x="1951637" y="1142306"/>
            <a:ext cx="14677" cy="539283"/>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66314" y="2597329"/>
            <a:ext cx="13665" cy="567375"/>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37238" y="837507"/>
            <a:ext cx="149821" cy="1301953"/>
          </a:xfrm>
          <a:prstGeom prst="bentConnector3">
            <a:avLst>
              <a:gd name="adj1" fmla="val 252582"/>
            </a:avLst>
          </a:prstGeom>
          <a:ln w="3810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200723" y="3164704"/>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Determine Review Category</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27" name="Rounded Rectangle 26"/>
          <p:cNvSpPr/>
          <p:nvPr/>
        </p:nvSpPr>
        <p:spPr>
          <a:xfrm>
            <a:off x="3596900" y="3133974"/>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Expedited 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8" name="Rounded Rectangle 27"/>
          <p:cNvSpPr/>
          <p:nvPr/>
        </p:nvSpPr>
        <p:spPr>
          <a:xfrm>
            <a:off x="3570025" y="5164958"/>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smtClean="0">
                <a:solidFill>
                  <a:prstClr val="white"/>
                </a:solidFill>
                <a:effectLst>
                  <a:outerShdw blurRad="38100" dist="38100" dir="2700000" algn="tl">
                    <a:srgbClr val="000000">
                      <a:alpha val="43137"/>
                    </a:srgbClr>
                  </a:outerShdw>
                </a:effectLst>
                <a:latin typeface="Calibri"/>
              </a:rPr>
              <a:t>Full Board </a:t>
            </a: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9" name="Rounded Rectangle 28"/>
          <p:cNvSpPr/>
          <p:nvPr/>
        </p:nvSpPr>
        <p:spPr>
          <a:xfrm>
            <a:off x="10243035" y="4218736"/>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Approval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sp>
        <p:nvSpPr>
          <p:cNvPr id="30" name="Rounded Rectangle 29"/>
          <p:cNvSpPr/>
          <p:nvPr/>
        </p:nvSpPr>
        <p:spPr>
          <a:xfrm>
            <a:off x="10269911"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Exemption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cxnSp>
        <p:nvCxnSpPr>
          <p:cNvPr id="32" name="Straight Arrow Connector 31"/>
          <p:cNvCxnSpPr>
            <a:stCxn id="8" idx="3"/>
            <a:endCxn id="30" idx="1"/>
          </p:cNvCxnSpPr>
          <p:nvPr/>
        </p:nvCxnSpPr>
        <p:spPr>
          <a:xfrm>
            <a:off x="4824225" y="1830984"/>
            <a:ext cx="544568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58445"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Member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38" name="Rounded Rectangle 37"/>
          <p:cNvSpPr/>
          <p:nvPr/>
        </p:nvSpPr>
        <p:spPr>
          <a:xfrm>
            <a:off x="5131570"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a:solidFill>
                  <a:prstClr val="white"/>
                </a:solidFill>
                <a:effectLst>
                  <a:outerShdw blurRad="38100" dist="38100" dir="2700000" algn="tl">
                    <a:srgbClr val="000000">
                      <a:alpha val="43137"/>
                    </a:srgbClr>
                  </a:outerShdw>
                </a:effectLst>
              </a:rPr>
              <a:t>Review by Member + Chair</a:t>
            </a:r>
          </a:p>
        </p:txBody>
      </p:sp>
      <p:sp>
        <p:nvSpPr>
          <p:cNvPr id="39" name="Flowchart: Decision 38"/>
          <p:cNvSpPr/>
          <p:nvPr/>
        </p:nvSpPr>
        <p:spPr>
          <a:xfrm>
            <a:off x="8336365" y="317182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41" name="Rounded Rectangle 40"/>
          <p:cNvSpPr/>
          <p:nvPr/>
        </p:nvSpPr>
        <p:spPr>
          <a:xfrm>
            <a:off x="6690876"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Chair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2" name="Rounded Rectangle 41"/>
          <p:cNvSpPr/>
          <p:nvPr/>
        </p:nvSpPr>
        <p:spPr>
          <a:xfrm>
            <a:off x="6664001"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smtClean="0">
                <a:solidFill>
                  <a:prstClr val="white"/>
                </a:solidFill>
                <a:effectLst>
                  <a:outerShdw blurRad="38100" dist="38100" dir="2700000" algn="tl">
                    <a:srgbClr val="000000">
                      <a:alpha val="43137"/>
                    </a:srgbClr>
                  </a:outerShdw>
                </a:effectLst>
              </a:rPr>
              <a:t>Review at IRB Meeting</a:t>
            </a:r>
            <a:endParaRPr lang="en-US" sz="1400" b="1" kern="0" dirty="0">
              <a:solidFill>
                <a:prstClr val="white"/>
              </a:solidFill>
              <a:effectLst>
                <a:outerShdw blurRad="38100" dist="38100" dir="2700000" algn="tl">
                  <a:srgbClr val="000000">
                    <a:alpha val="43137"/>
                  </a:srgbClr>
                </a:outerShdw>
              </a:effectLst>
            </a:endParaRPr>
          </a:p>
        </p:txBody>
      </p:sp>
      <p:sp>
        <p:nvSpPr>
          <p:cNvPr id="46" name="Rounded Rectangle 45"/>
          <p:cNvSpPr/>
          <p:nvPr/>
        </p:nvSpPr>
        <p:spPr>
          <a:xfrm>
            <a:off x="894505" y="5474967"/>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a:ea typeface="+mn-ea"/>
                <a:cs typeface="+mn-cs"/>
              </a:rPr>
              <a:t>Revisions / Contingencies Addressed by Investigator</a:t>
            </a:r>
          </a:p>
        </p:txBody>
      </p:sp>
      <p:sp>
        <p:nvSpPr>
          <p:cNvPr id="49" name="TextBox 48"/>
          <p:cNvSpPr txBox="1"/>
          <p:nvPr/>
        </p:nvSpPr>
        <p:spPr>
          <a:xfrm>
            <a:off x="9704265" y="313603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09490" y="521251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51" name="TextBox 50"/>
          <p:cNvSpPr txBox="1"/>
          <p:nvPr/>
        </p:nvSpPr>
        <p:spPr>
          <a:xfrm>
            <a:off x="9704265" y="58507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918201" y="3618494"/>
            <a:ext cx="418164" cy="11201"/>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891326" y="5670385"/>
            <a:ext cx="418164" cy="9187"/>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5" y="3622575"/>
            <a:ext cx="306218" cy="2157193"/>
          </a:xfrm>
          <a:prstGeom prst="bentConnector3">
            <a:avLst>
              <a:gd name="adj1" fmla="val -74653"/>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1830984"/>
            <a:ext cx="7324" cy="380708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3057525" y="1851700"/>
            <a:ext cx="5125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59234" y="3622574"/>
            <a:ext cx="837666"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85770" y="3618494"/>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824225" y="3607085"/>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94876" y="3629695"/>
            <a:ext cx="961822" cy="589041"/>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Elbow Connector 139"/>
          <p:cNvCxnSpPr>
            <a:stCxn id="40" idx="3"/>
            <a:endCxn id="29" idx="2"/>
          </p:cNvCxnSpPr>
          <p:nvPr/>
        </p:nvCxnSpPr>
        <p:spPr>
          <a:xfrm flipV="1">
            <a:off x="9868001" y="5164958"/>
            <a:ext cx="988697" cy="505427"/>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68562" y="1127908"/>
            <a:ext cx="1387402" cy="7306716"/>
          </a:xfrm>
          <a:prstGeom prst="bentConnector3">
            <a:avLst>
              <a:gd name="adj1" fmla="val 50000"/>
            </a:avLst>
          </a:prstGeom>
          <a:ln w="38100">
            <a:solidFill>
              <a:schemeClr val="bg1">
                <a:lumMod val="6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V="1">
            <a:off x="9088746" y="4762500"/>
            <a:ext cx="26875" cy="450015"/>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3596900" y="1096735"/>
            <a:ext cx="8044494" cy="50258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bg1"/>
                </a:solidFill>
              </a:rPr>
              <a:t>The Mississippi College Institutional Review Board (IRB) was established to protect the rights and welfare of research subjects. It is modeled following standards established by the U.S. Department of Health and Human Services (HHS).  Specifically, the regulations 45 CFR 46, also known as the Common Rule, are employed. </a:t>
            </a:r>
          </a:p>
          <a:p>
            <a:endParaRPr lang="en-US" sz="1400" dirty="0">
              <a:solidFill>
                <a:schemeClr val="bg1"/>
              </a:solidFill>
            </a:endParaRPr>
          </a:p>
          <a:p>
            <a:r>
              <a:rPr lang="en-US" sz="1400" dirty="0" smtClean="0">
                <a:solidFill>
                  <a:schemeClr val="bg1"/>
                </a:solidFill>
              </a:rPr>
              <a:t>IRB members use the ethical principals of the Belmont Report, issued in 1978 by the National Commission for the Protection of Human Subjects of Biomedical and Behavioral Research. The principals are:</a:t>
            </a:r>
          </a:p>
          <a:p>
            <a:endParaRPr lang="en-US" sz="1400" dirty="0" smtClean="0">
              <a:solidFill>
                <a:schemeClr val="bg1"/>
              </a:solidFill>
            </a:endParaRPr>
          </a:p>
          <a:p>
            <a:pPr marL="342900" indent="-342900">
              <a:buFont typeface="Wingdings" panose="05000000000000000000" pitchFamily="2" charset="2"/>
              <a:buChar char="§"/>
            </a:pPr>
            <a:r>
              <a:rPr lang="en-US" sz="1400" dirty="0" smtClean="0">
                <a:solidFill>
                  <a:schemeClr val="bg1"/>
                </a:solidFill>
              </a:rPr>
              <a:t>Respect for persons</a:t>
            </a:r>
          </a:p>
          <a:p>
            <a:pPr marL="690563" lvl="1" indent="-233363">
              <a:buFont typeface="Wingdings" panose="05000000000000000000" pitchFamily="2" charset="2"/>
              <a:buChar char="§"/>
            </a:pPr>
            <a:r>
              <a:rPr lang="en-US" sz="1400" dirty="0" smtClean="0">
                <a:solidFill>
                  <a:schemeClr val="bg1"/>
                </a:solidFill>
              </a:rPr>
              <a:t>Treat individuals as autonomous agents</a:t>
            </a:r>
          </a:p>
          <a:p>
            <a:pPr marL="690563" lvl="1" indent="-233363">
              <a:buFont typeface="Wingdings" panose="05000000000000000000" pitchFamily="2" charset="2"/>
              <a:buChar char="§"/>
            </a:pPr>
            <a:r>
              <a:rPr lang="en-US" sz="1400" dirty="0" smtClean="0">
                <a:solidFill>
                  <a:schemeClr val="bg1"/>
                </a:solidFill>
              </a:rPr>
              <a:t>Protect persons with diminished authority</a:t>
            </a:r>
          </a:p>
          <a:p>
            <a:pPr marL="342900" indent="-342900">
              <a:buFont typeface="Wingdings" panose="05000000000000000000" pitchFamily="2" charset="2"/>
              <a:buChar char="§"/>
            </a:pPr>
            <a:r>
              <a:rPr lang="en-US" sz="1400" dirty="0" smtClean="0">
                <a:solidFill>
                  <a:schemeClr val="bg1"/>
                </a:solidFill>
              </a:rPr>
              <a:t>Beneficence</a:t>
            </a:r>
          </a:p>
          <a:p>
            <a:pPr marL="690563" lvl="1" indent="-233363">
              <a:buFont typeface="Wingdings" panose="05000000000000000000" pitchFamily="2" charset="2"/>
              <a:buChar char="§"/>
            </a:pPr>
            <a:r>
              <a:rPr lang="en-US" sz="1400" dirty="0" smtClean="0">
                <a:solidFill>
                  <a:schemeClr val="bg1"/>
                </a:solidFill>
              </a:rPr>
              <a:t>Do unto others as you would have them do unto you</a:t>
            </a:r>
          </a:p>
          <a:p>
            <a:pPr marL="342900" indent="-342900">
              <a:buFont typeface="Wingdings" panose="05000000000000000000" pitchFamily="2" charset="2"/>
              <a:buChar char="§"/>
            </a:pPr>
            <a:r>
              <a:rPr lang="en-US" sz="1400" dirty="0" smtClean="0">
                <a:solidFill>
                  <a:schemeClr val="bg1"/>
                </a:solidFill>
              </a:rPr>
              <a:t>Justice</a:t>
            </a:r>
          </a:p>
          <a:p>
            <a:pPr marL="690563" lvl="1" indent="-233363">
              <a:buFont typeface="Wingdings" panose="05000000000000000000" pitchFamily="2" charset="2"/>
              <a:buChar char="§"/>
            </a:pPr>
            <a:r>
              <a:rPr lang="en-US" sz="1400" dirty="0" smtClean="0">
                <a:solidFill>
                  <a:schemeClr val="bg1"/>
                </a:solidFill>
              </a:rPr>
              <a:t>Distribute the risks and potential benefits of research equally among </a:t>
            </a:r>
            <a:br>
              <a:rPr lang="en-US" sz="1400" dirty="0" smtClean="0">
                <a:solidFill>
                  <a:schemeClr val="bg1"/>
                </a:solidFill>
              </a:rPr>
            </a:br>
            <a:r>
              <a:rPr lang="en-US" sz="1400" dirty="0" smtClean="0">
                <a:solidFill>
                  <a:schemeClr val="bg1"/>
                </a:solidFill>
              </a:rPr>
              <a:t>those who may benefit from the research</a:t>
            </a:r>
          </a:p>
          <a:p>
            <a:pPr marL="800100" lvl="1" indent="-342900">
              <a:buFont typeface="Wingdings" panose="05000000000000000000" pitchFamily="2" charset="2"/>
              <a:buChar char="§"/>
            </a:pPr>
            <a:endParaRPr lang="en-US" sz="1400" dirty="0">
              <a:solidFill>
                <a:schemeClr val="bg1"/>
              </a:solidFill>
            </a:endParaRPr>
          </a:p>
          <a:p>
            <a:r>
              <a:rPr lang="en-US" sz="1400" dirty="0" smtClean="0">
                <a:solidFill>
                  <a:schemeClr val="bg1"/>
                </a:solidFill>
              </a:rPr>
              <a:t>The MC IRB patterns decisions for approval of IRB application submissions after the</a:t>
            </a:r>
            <a:br>
              <a:rPr lang="en-US" sz="1400" dirty="0" smtClean="0">
                <a:solidFill>
                  <a:schemeClr val="bg1"/>
                </a:solidFill>
              </a:rPr>
            </a:br>
            <a:r>
              <a:rPr lang="en-US" sz="1400" dirty="0" smtClean="0">
                <a:solidFill>
                  <a:schemeClr val="bg1"/>
                </a:solidFill>
                <a:hlinkClick r:id="rId2"/>
              </a:rPr>
              <a:t>HHS’ Decision Charts</a:t>
            </a:r>
            <a:r>
              <a:rPr lang="en-US" sz="1400" dirty="0" smtClean="0">
                <a:solidFill>
                  <a:schemeClr val="bg1"/>
                </a:solidFill>
              </a:rPr>
              <a:t>.</a:t>
            </a:r>
            <a:endParaRPr lang="en-US" sz="1400" dirty="0">
              <a:solidFill>
                <a:schemeClr val="bg1"/>
              </a:solidFill>
            </a:endParaRPr>
          </a:p>
        </p:txBody>
      </p:sp>
    </p:spTree>
    <p:extLst>
      <p:ext uri="{BB962C8B-B14F-4D97-AF65-F5344CB8AC3E}">
        <p14:creationId xmlns:p14="http://schemas.microsoft.com/office/powerpoint/2010/main" val="4074799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037237" y="532706"/>
            <a:ext cx="1828800" cy="609600"/>
          </a:xfrm>
          <a:prstGeom prst="roundRect">
            <a:avLst/>
          </a:prstGeom>
          <a:solidFill>
            <a:srgbClr val="FFFF00"/>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1F497D"/>
                </a:solidFill>
                <a:effectLst>
                  <a:outerShdw blurRad="38100" dist="38100" dir="2700000" algn="tl">
                    <a:srgbClr val="000000">
                      <a:alpha val="43137"/>
                    </a:srgbClr>
                  </a:outerShdw>
                </a:effectLst>
                <a:uLnTx/>
                <a:uFillTx/>
                <a:latin typeface="Calibri"/>
                <a:ea typeface="+mn-ea"/>
                <a:cs typeface="+mn-cs"/>
              </a:rPr>
              <a:t>IRB Application Received</a:t>
            </a:r>
          </a:p>
        </p:txBody>
      </p:sp>
      <p:sp>
        <p:nvSpPr>
          <p:cNvPr id="8" name="Rounded Rectangle 7"/>
          <p:cNvSpPr/>
          <p:nvPr/>
        </p:nvSpPr>
        <p:spPr>
          <a:xfrm>
            <a:off x="3596900"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Exempt</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9" name="Flowchart: Decision 8"/>
          <p:cNvSpPr/>
          <p:nvPr/>
        </p:nvSpPr>
        <p:spPr>
          <a:xfrm>
            <a:off x="1187058" y="1681589"/>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algn="ctr"/>
            <a:r>
              <a:rPr lang="en-US" sz="1050" kern="0" dirty="0">
                <a:solidFill>
                  <a:prstClr val="white"/>
                </a:solidFill>
                <a:latin typeface="Calibri"/>
              </a:rPr>
              <a:t>Complete</a:t>
            </a:r>
          </a:p>
        </p:txBody>
      </p:sp>
      <p:cxnSp>
        <p:nvCxnSpPr>
          <p:cNvPr id="13" name="Straight Arrow Connector 12"/>
          <p:cNvCxnSpPr>
            <a:stCxn id="7" idx="2"/>
            <a:endCxn id="9" idx="0"/>
          </p:cNvCxnSpPr>
          <p:nvPr/>
        </p:nvCxnSpPr>
        <p:spPr>
          <a:xfrm>
            <a:off x="1951637" y="1142306"/>
            <a:ext cx="14677" cy="539283"/>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66314" y="2597329"/>
            <a:ext cx="13665" cy="567375"/>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37238" y="837507"/>
            <a:ext cx="149821" cy="1301953"/>
          </a:xfrm>
          <a:prstGeom prst="bentConnector3">
            <a:avLst>
              <a:gd name="adj1" fmla="val 252582"/>
            </a:avLst>
          </a:prstGeom>
          <a:ln w="38100">
            <a:solidFill>
              <a:srgbClr val="FFFF0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200723" y="3164704"/>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Determine Review Category</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27" name="Rounded Rectangle 26"/>
          <p:cNvSpPr/>
          <p:nvPr/>
        </p:nvSpPr>
        <p:spPr>
          <a:xfrm>
            <a:off x="3596900" y="3133974"/>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Expedited 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8" name="Rounded Rectangle 27"/>
          <p:cNvSpPr/>
          <p:nvPr/>
        </p:nvSpPr>
        <p:spPr>
          <a:xfrm>
            <a:off x="3570025" y="5164958"/>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smtClean="0">
                <a:solidFill>
                  <a:prstClr val="white"/>
                </a:solidFill>
                <a:effectLst>
                  <a:outerShdw blurRad="38100" dist="38100" dir="2700000" algn="tl">
                    <a:srgbClr val="000000">
                      <a:alpha val="43137"/>
                    </a:srgbClr>
                  </a:outerShdw>
                </a:effectLst>
                <a:latin typeface="Calibri"/>
              </a:rPr>
              <a:t>Full Board </a:t>
            </a: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9" name="Rounded Rectangle 28"/>
          <p:cNvSpPr/>
          <p:nvPr/>
        </p:nvSpPr>
        <p:spPr>
          <a:xfrm>
            <a:off x="10243035" y="4218736"/>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Approval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sp>
        <p:nvSpPr>
          <p:cNvPr id="30" name="Rounded Rectangle 29"/>
          <p:cNvSpPr/>
          <p:nvPr/>
        </p:nvSpPr>
        <p:spPr>
          <a:xfrm>
            <a:off x="10269911"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Exemption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cxnSp>
        <p:nvCxnSpPr>
          <p:cNvPr id="32" name="Straight Arrow Connector 31"/>
          <p:cNvCxnSpPr>
            <a:stCxn id="8" idx="3"/>
            <a:endCxn id="30" idx="1"/>
          </p:cNvCxnSpPr>
          <p:nvPr/>
        </p:nvCxnSpPr>
        <p:spPr>
          <a:xfrm>
            <a:off x="4824225" y="1830984"/>
            <a:ext cx="544568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58445"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Member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38" name="Rounded Rectangle 37"/>
          <p:cNvSpPr/>
          <p:nvPr/>
        </p:nvSpPr>
        <p:spPr>
          <a:xfrm>
            <a:off x="5131570"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a:solidFill>
                  <a:prstClr val="white"/>
                </a:solidFill>
                <a:effectLst>
                  <a:outerShdw blurRad="38100" dist="38100" dir="2700000" algn="tl">
                    <a:srgbClr val="000000">
                      <a:alpha val="43137"/>
                    </a:srgbClr>
                  </a:outerShdw>
                </a:effectLst>
              </a:rPr>
              <a:t>Review by Member + Chair</a:t>
            </a:r>
          </a:p>
        </p:txBody>
      </p:sp>
      <p:sp>
        <p:nvSpPr>
          <p:cNvPr id="39" name="Flowchart: Decision 38"/>
          <p:cNvSpPr/>
          <p:nvPr/>
        </p:nvSpPr>
        <p:spPr>
          <a:xfrm>
            <a:off x="8336365" y="317182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41" name="Rounded Rectangle 40"/>
          <p:cNvSpPr/>
          <p:nvPr/>
        </p:nvSpPr>
        <p:spPr>
          <a:xfrm>
            <a:off x="6690876"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Chair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2" name="Rounded Rectangle 41"/>
          <p:cNvSpPr/>
          <p:nvPr/>
        </p:nvSpPr>
        <p:spPr>
          <a:xfrm>
            <a:off x="6664001"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smtClean="0">
                <a:solidFill>
                  <a:prstClr val="white"/>
                </a:solidFill>
                <a:effectLst>
                  <a:outerShdw blurRad="38100" dist="38100" dir="2700000" algn="tl">
                    <a:srgbClr val="000000">
                      <a:alpha val="43137"/>
                    </a:srgbClr>
                  </a:outerShdw>
                </a:effectLst>
              </a:rPr>
              <a:t>Review at IRB Meeting</a:t>
            </a:r>
            <a:endParaRPr lang="en-US" sz="1400" b="1" kern="0" dirty="0">
              <a:solidFill>
                <a:prstClr val="white"/>
              </a:solidFill>
              <a:effectLst>
                <a:outerShdw blurRad="38100" dist="38100" dir="2700000" algn="tl">
                  <a:srgbClr val="000000">
                    <a:alpha val="43137"/>
                  </a:srgbClr>
                </a:outerShdw>
              </a:effectLst>
            </a:endParaRPr>
          </a:p>
        </p:txBody>
      </p:sp>
      <p:sp>
        <p:nvSpPr>
          <p:cNvPr id="46" name="Rounded Rectangle 45"/>
          <p:cNvSpPr/>
          <p:nvPr/>
        </p:nvSpPr>
        <p:spPr>
          <a:xfrm>
            <a:off x="894505" y="5474967"/>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a:ea typeface="+mn-ea"/>
                <a:cs typeface="+mn-cs"/>
              </a:rPr>
              <a:t>Revisions / Contingencies Addressed by Investigator</a:t>
            </a:r>
          </a:p>
        </p:txBody>
      </p:sp>
      <p:sp>
        <p:nvSpPr>
          <p:cNvPr id="49" name="TextBox 48"/>
          <p:cNvSpPr txBox="1"/>
          <p:nvPr/>
        </p:nvSpPr>
        <p:spPr>
          <a:xfrm>
            <a:off x="9704265" y="313603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39970" y="521251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51" name="TextBox 50"/>
          <p:cNvSpPr txBox="1"/>
          <p:nvPr/>
        </p:nvSpPr>
        <p:spPr>
          <a:xfrm>
            <a:off x="9894765" y="58507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918201" y="3618494"/>
            <a:ext cx="418164" cy="11201"/>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921806" y="5670385"/>
            <a:ext cx="418164" cy="9187"/>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5" y="3622575"/>
            <a:ext cx="306218" cy="2157193"/>
          </a:xfrm>
          <a:prstGeom prst="bentConnector3">
            <a:avLst>
              <a:gd name="adj1" fmla="val -74653"/>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1830984"/>
            <a:ext cx="7324" cy="3807085"/>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3057525" y="1851700"/>
            <a:ext cx="512500" cy="0"/>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59234" y="3622574"/>
            <a:ext cx="837666" cy="0"/>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85770" y="3618494"/>
            <a:ext cx="305106"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824225" y="3607085"/>
            <a:ext cx="334220" cy="11409"/>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94876" y="3629695"/>
            <a:ext cx="961822" cy="589041"/>
          </a:xfrm>
          <a:prstGeom prst="bentConnector2">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Elbow Connector 139"/>
          <p:cNvCxnSpPr>
            <a:stCxn id="40" idx="3"/>
            <a:endCxn id="29" idx="2"/>
          </p:cNvCxnSpPr>
          <p:nvPr/>
        </p:nvCxnSpPr>
        <p:spPr>
          <a:xfrm flipV="1">
            <a:off x="9898481" y="5164958"/>
            <a:ext cx="958217" cy="505427"/>
          </a:xfrm>
          <a:prstGeom prst="bentConnector2">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68562" y="1127908"/>
            <a:ext cx="1387402" cy="7306716"/>
          </a:xfrm>
          <a:prstGeom prst="bentConnector3">
            <a:avLst>
              <a:gd name="adj1" fmla="val 50000"/>
            </a:avLst>
          </a:prstGeom>
          <a:ln w="38100">
            <a:solidFill>
              <a:schemeClr val="bg1">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H="1" flipV="1">
            <a:off x="9115621" y="4765040"/>
            <a:ext cx="3605" cy="447475"/>
          </a:xfrm>
          <a:prstGeom prst="line">
            <a:avLst/>
          </a:prstGeom>
          <a:ln w="38100">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3051788" y="1048336"/>
            <a:ext cx="8445448" cy="34747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Please make certain your Request for External Review application is complete using the Submission Checklist on page 2. Especially important is your proof of certification for the required </a:t>
            </a:r>
            <a:r>
              <a:rPr lang="en-US" dirty="0" smtClean="0">
                <a:solidFill>
                  <a:schemeClr val="bg1"/>
                </a:solidFill>
              </a:rPr>
              <a:t>HHS </a:t>
            </a:r>
            <a:r>
              <a:rPr lang="en-US" dirty="0" smtClean="0">
                <a:solidFill>
                  <a:schemeClr val="bg1"/>
                </a:solidFill>
              </a:rPr>
              <a:t>Human Subject Research Training</a:t>
            </a:r>
            <a:r>
              <a:rPr lang="en-US" dirty="0" smtClean="0">
                <a:solidFill>
                  <a:schemeClr val="bg1"/>
                </a:solidFill>
              </a:rPr>
              <a:t>.</a:t>
            </a:r>
          </a:p>
          <a:p>
            <a:endParaRPr lang="en-US" dirty="0">
              <a:solidFill>
                <a:schemeClr val="bg1"/>
              </a:solidFill>
            </a:endParaRPr>
          </a:p>
          <a:p>
            <a:endParaRPr lang="en-US" dirty="0" smtClean="0">
              <a:solidFill>
                <a:schemeClr val="bg1"/>
              </a:solidFill>
            </a:endParaRPr>
          </a:p>
          <a:p>
            <a:endParaRPr lang="en-US" dirty="0" smtClean="0">
              <a:solidFill>
                <a:schemeClr val="bg1"/>
              </a:solidFill>
            </a:endParaRPr>
          </a:p>
          <a:p>
            <a:endParaRPr lang="en-US" dirty="0">
              <a:solidFill>
                <a:schemeClr val="bg1"/>
              </a:solidFill>
            </a:endParaRPr>
          </a:p>
          <a:p>
            <a:r>
              <a:rPr lang="en-US" dirty="0">
                <a:solidFill>
                  <a:schemeClr val="bg1"/>
                </a:solidFill>
              </a:rPr>
              <a:t>If your IRB application is not complete, it will be returned to you and no further action will be taken until it is resubmitted.</a:t>
            </a:r>
          </a:p>
          <a:p>
            <a:endParaRPr lang="en-US" dirty="0">
              <a:solidFill>
                <a:schemeClr val="bg1"/>
              </a:solidFill>
            </a:endParaRPr>
          </a:p>
        </p:txBody>
      </p:sp>
      <p:sp>
        <p:nvSpPr>
          <p:cNvPr id="44" name="Rounded Rectangle 43"/>
          <p:cNvSpPr/>
          <p:nvPr/>
        </p:nvSpPr>
        <p:spPr>
          <a:xfrm>
            <a:off x="3669776" y="2469763"/>
            <a:ext cx="7275348" cy="600511"/>
          </a:xfrm>
          <a:prstGeom prst="roundRect">
            <a:avLst/>
          </a:prstGeom>
          <a:solidFill>
            <a:srgbClr val="FF0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a:p>
            <a:pPr algn="ctr"/>
            <a:r>
              <a:rPr lang="en-US" dirty="0" smtClean="0">
                <a:solidFill>
                  <a:schemeClr val="bg1"/>
                </a:solidFill>
              </a:rPr>
              <a:t>You must make certain you have completed the online </a:t>
            </a:r>
          </a:p>
          <a:p>
            <a:pPr algn="ctr"/>
            <a:r>
              <a:rPr lang="en-US" dirty="0" smtClean="0">
                <a:solidFill>
                  <a:schemeClr val="bg1"/>
                </a:solidFill>
                <a:hlinkClick r:id="rId2"/>
              </a:rPr>
              <a:t>HHS Human Subject Research Training</a:t>
            </a:r>
            <a:r>
              <a:rPr lang="en-US" dirty="0" smtClean="0">
                <a:solidFill>
                  <a:schemeClr val="bg1"/>
                </a:solidFill>
              </a:rPr>
              <a:t>.</a:t>
            </a:r>
            <a:endParaRPr lang="en-US" dirty="0">
              <a:solidFill>
                <a:schemeClr val="bg1"/>
              </a:solidFill>
            </a:endParaRPr>
          </a:p>
          <a:p>
            <a:pPr algn="ctr"/>
            <a:endParaRPr lang="en-US" dirty="0">
              <a:solidFill>
                <a:schemeClr val="bg1"/>
              </a:solidFill>
            </a:endParaRPr>
          </a:p>
        </p:txBody>
      </p:sp>
    </p:spTree>
    <p:extLst>
      <p:ext uri="{BB962C8B-B14F-4D97-AF65-F5344CB8AC3E}">
        <p14:creationId xmlns:p14="http://schemas.microsoft.com/office/powerpoint/2010/main" val="2323004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037237" y="532706"/>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IRB Application Received</a:t>
            </a:r>
          </a:p>
        </p:txBody>
      </p:sp>
      <p:sp>
        <p:nvSpPr>
          <p:cNvPr id="8" name="Rounded Rectangle 7"/>
          <p:cNvSpPr/>
          <p:nvPr/>
        </p:nvSpPr>
        <p:spPr>
          <a:xfrm>
            <a:off x="3596900" y="1357873"/>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Exempt</a:t>
            </a:r>
          </a:p>
        </p:txBody>
      </p:sp>
      <p:sp>
        <p:nvSpPr>
          <p:cNvPr id="9" name="Flowchart: Decision 8"/>
          <p:cNvSpPr/>
          <p:nvPr/>
        </p:nvSpPr>
        <p:spPr>
          <a:xfrm>
            <a:off x="1187058" y="1681589"/>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Complete</a:t>
            </a:r>
          </a:p>
        </p:txBody>
      </p:sp>
      <p:cxnSp>
        <p:nvCxnSpPr>
          <p:cNvPr id="13" name="Straight Arrow Connector 12"/>
          <p:cNvCxnSpPr>
            <a:stCxn id="7" idx="2"/>
            <a:endCxn id="9" idx="0"/>
          </p:cNvCxnSpPr>
          <p:nvPr/>
        </p:nvCxnSpPr>
        <p:spPr>
          <a:xfrm>
            <a:off x="1951637" y="1142306"/>
            <a:ext cx="14677" cy="539283"/>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66314" y="2597329"/>
            <a:ext cx="13665" cy="567375"/>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37238" y="837507"/>
            <a:ext cx="149821" cy="1301953"/>
          </a:xfrm>
          <a:prstGeom prst="bentConnector3">
            <a:avLst>
              <a:gd name="adj1" fmla="val 252582"/>
            </a:avLst>
          </a:prstGeom>
          <a:ln w="38100">
            <a:solidFill>
              <a:schemeClr val="bg1">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200723" y="3164704"/>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algn="ctr"/>
            <a:r>
              <a:rPr lang="en-US" sz="1050" kern="0" dirty="0">
                <a:solidFill>
                  <a:prstClr val="white"/>
                </a:solidFill>
                <a:latin typeface="Calibri"/>
              </a:rPr>
              <a:t>Determine Review Category</a:t>
            </a:r>
          </a:p>
        </p:txBody>
      </p:sp>
      <p:sp>
        <p:nvSpPr>
          <p:cNvPr id="27" name="Rounded Rectangle 26"/>
          <p:cNvSpPr/>
          <p:nvPr/>
        </p:nvSpPr>
        <p:spPr>
          <a:xfrm>
            <a:off x="3596900" y="3133974"/>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Expedited Review</a:t>
            </a:r>
          </a:p>
        </p:txBody>
      </p:sp>
      <p:sp>
        <p:nvSpPr>
          <p:cNvPr id="28" name="Rounded Rectangle 27"/>
          <p:cNvSpPr/>
          <p:nvPr/>
        </p:nvSpPr>
        <p:spPr>
          <a:xfrm>
            <a:off x="3570025" y="5164958"/>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Full Board Review</a:t>
            </a:r>
          </a:p>
        </p:txBody>
      </p:sp>
      <p:sp>
        <p:nvSpPr>
          <p:cNvPr id="29" name="Rounded Rectangle 28"/>
          <p:cNvSpPr/>
          <p:nvPr/>
        </p:nvSpPr>
        <p:spPr>
          <a:xfrm>
            <a:off x="10243035" y="4218736"/>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Approval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sp>
        <p:nvSpPr>
          <p:cNvPr id="30" name="Rounded Rectangle 29"/>
          <p:cNvSpPr/>
          <p:nvPr/>
        </p:nvSpPr>
        <p:spPr>
          <a:xfrm>
            <a:off x="10269911"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Exemption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cxnSp>
        <p:nvCxnSpPr>
          <p:cNvPr id="32" name="Straight Arrow Connector 31"/>
          <p:cNvCxnSpPr>
            <a:stCxn id="8" idx="3"/>
            <a:endCxn id="30" idx="1"/>
          </p:cNvCxnSpPr>
          <p:nvPr/>
        </p:nvCxnSpPr>
        <p:spPr>
          <a:xfrm>
            <a:off x="4824225" y="1830984"/>
            <a:ext cx="5445686" cy="0"/>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58445"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Member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38" name="Rounded Rectangle 37"/>
          <p:cNvSpPr/>
          <p:nvPr/>
        </p:nvSpPr>
        <p:spPr>
          <a:xfrm>
            <a:off x="5131570"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a:solidFill>
                  <a:prstClr val="white"/>
                </a:solidFill>
                <a:effectLst>
                  <a:outerShdw blurRad="38100" dist="38100" dir="2700000" algn="tl">
                    <a:srgbClr val="000000">
                      <a:alpha val="43137"/>
                    </a:srgbClr>
                  </a:outerShdw>
                </a:effectLst>
              </a:rPr>
              <a:t>Review by Member + Chair</a:t>
            </a:r>
          </a:p>
        </p:txBody>
      </p:sp>
      <p:sp>
        <p:nvSpPr>
          <p:cNvPr id="39" name="Flowchart: Decision 38"/>
          <p:cNvSpPr/>
          <p:nvPr/>
        </p:nvSpPr>
        <p:spPr>
          <a:xfrm>
            <a:off x="8336365" y="317182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41" name="Rounded Rectangle 40"/>
          <p:cNvSpPr/>
          <p:nvPr/>
        </p:nvSpPr>
        <p:spPr>
          <a:xfrm>
            <a:off x="6690876"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Chair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2" name="Rounded Rectangle 41"/>
          <p:cNvSpPr/>
          <p:nvPr/>
        </p:nvSpPr>
        <p:spPr>
          <a:xfrm>
            <a:off x="6664001"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smtClean="0">
                <a:solidFill>
                  <a:prstClr val="white"/>
                </a:solidFill>
                <a:effectLst>
                  <a:outerShdw blurRad="38100" dist="38100" dir="2700000" algn="tl">
                    <a:srgbClr val="000000">
                      <a:alpha val="43137"/>
                    </a:srgbClr>
                  </a:outerShdw>
                </a:effectLst>
              </a:rPr>
              <a:t>Review at IRB Meeting</a:t>
            </a:r>
            <a:endParaRPr lang="en-US" sz="1400" b="1" kern="0" dirty="0">
              <a:solidFill>
                <a:prstClr val="white"/>
              </a:solidFill>
              <a:effectLst>
                <a:outerShdw blurRad="38100" dist="38100" dir="2700000" algn="tl">
                  <a:srgbClr val="000000">
                    <a:alpha val="43137"/>
                  </a:srgbClr>
                </a:outerShdw>
              </a:effectLst>
            </a:endParaRPr>
          </a:p>
        </p:txBody>
      </p:sp>
      <p:sp>
        <p:nvSpPr>
          <p:cNvPr id="46" name="Rounded Rectangle 45"/>
          <p:cNvSpPr/>
          <p:nvPr/>
        </p:nvSpPr>
        <p:spPr>
          <a:xfrm>
            <a:off x="894505" y="5474967"/>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a:ea typeface="+mn-ea"/>
                <a:cs typeface="+mn-cs"/>
              </a:rPr>
              <a:t>Revisions / Contingencies Addressed by Investigator</a:t>
            </a:r>
          </a:p>
        </p:txBody>
      </p:sp>
      <p:sp>
        <p:nvSpPr>
          <p:cNvPr id="49" name="TextBox 48"/>
          <p:cNvSpPr txBox="1"/>
          <p:nvPr/>
        </p:nvSpPr>
        <p:spPr>
          <a:xfrm>
            <a:off x="9704265" y="313603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09490" y="521251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51" name="TextBox 50"/>
          <p:cNvSpPr txBox="1"/>
          <p:nvPr/>
        </p:nvSpPr>
        <p:spPr>
          <a:xfrm>
            <a:off x="9704265" y="58507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918201" y="3618494"/>
            <a:ext cx="418164" cy="11201"/>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891326" y="5670385"/>
            <a:ext cx="418164" cy="9187"/>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5" y="3622575"/>
            <a:ext cx="306218" cy="2157193"/>
          </a:xfrm>
          <a:prstGeom prst="bentConnector3">
            <a:avLst>
              <a:gd name="adj1" fmla="val -74653"/>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1830984"/>
            <a:ext cx="7324" cy="3807085"/>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3057525" y="1851700"/>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59234" y="3622574"/>
            <a:ext cx="83766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85770" y="3618494"/>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824225" y="3607085"/>
            <a:ext cx="334220" cy="11409"/>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94876" y="3629695"/>
            <a:ext cx="961822" cy="589041"/>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Elbow Connector 139"/>
          <p:cNvCxnSpPr>
            <a:stCxn id="40" idx="3"/>
            <a:endCxn id="29" idx="2"/>
          </p:cNvCxnSpPr>
          <p:nvPr/>
        </p:nvCxnSpPr>
        <p:spPr>
          <a:xfrm flipV="1">
            <a:off x="9868001" y="5164958"/>
            <a:ext cx="988697" cy="505427"/>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68562" y="1127908"/>
            <a:ext cx="1387402" cy="7306716"/>
          </a:xfrm>
          <a:prstGeom prst="bentConnector3">
            <a:avLst>
              <a:gd name="adj1" fmla="val 50000"/>
            </a:avLst>
          </a:prstGeom>
          <a:ln w="38100">
            <a:solidFill>
              <a:schemeClr val="bg1">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V="1">
            <a:off x="9088746" y="4762500"/>
            <a:ext cx="26875" cy="450015"/>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4921651" y="1357873"/>
            <a:ext cx="6548708" cy="47647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If your IRB application is complete, the Board Chair will determine in which category your submission belongs. The length of time required for review and decision is as follows:</a:t>
            </a:r>
          </a:p>
          <a:p>
            <a:endParaRPr lang="en-US" dirty="0">
              <a:solidFill>
                <a:schemeClr val="bg1"/>
              </a:solidFill>
            </a:endParaRPr>
          </a:p>
          <a:p>
            <a:r>
              <a:rPr lang="en-US" dirty="0" smtClean="0">
                <a:solidFill>
                  <a:schemeClr val="bg1"/>
                </a:solidFill>
              </a:rPr>
              <a:t>Exempt</a:t>
            </a:r>
            <a:r>
              <a:rPr lang="en-US" dirty="0">
                <a:solidFill>
                  <a:schemeClr val="bg1"/>
                </a:solidFill>
              </a:rPr>
              <a:t>: 1-2 weeks</a:t>
            </a:r>
            <a:br>
              <a:rPr lang="en-US" dirty="0">
                <a:solidFill>
                  <a:schemeClr val="bg1"/>
                </a:solidFill>
              </a:rPr>
            </a:br>
            <a:r>
              <a:rPr lang="en-US" dirty="0">
                <a:solidFill>
                  <a:schemeClr val="bg1"/>
                </a:solidFill>
              </a:rPr>
              <a:t>Expedited: 2-4 weeks</a:t>
            </a:r>
            <a:br>
              <a:rPr lang="en-US" dirty="0">
                <a:solidFill>
                  <a:schemeClr val="bg1"/>
                </a:solidFill>
              </a:rPr>
            </a:br>
            <a:r>
              <a:rPr lang="en-US" dirty="0" smtClean="0">
                <a:solidFill>
                  <a:schemeClr val="bg1"/>
                </a:solidFill>
              </a:rPr>
              <a:t>Full Board Review: </a:t>
            </a:r>
            <a:r>
              <a:rPr lang="en-US" dirty="0">
                <a:solidFill>
                  <a:schemeClr val="bg1"/>
                </a:solidFill>
              </a:rPr>
              <a:t>4-8 </a:t>
            </a:r>
            <a:r>
              <a:rPr lang="en-US" dirty="0" smtClean="0">
                <a:solidFill>
                  <a:schemeClr val="bg1"/>
                </a:solidFill>
              </a:rPr>
              <a:t>weeks</a:t>
            </a:r>
          </a:p>
          <a:p>
            <a:endParaRPr lang="en-US" dirty="0">
              <a:solidFill>
                <a:srgbClr val="FF0000"/>
              </a:solidFill>
            </a:endParaRPr>
          </a:p>
          <a:p>
            <a:endParaRPr lang="en-US" dirty="0">
              <a:solidFill>
                <a:schemeClr val="bg1"/>
              </a:solidFill>
            </a:endParaRPr>
          </a:p>
          <a:p>
            <a:endParaRPr lang="en-US" b="1" dirty="0">
              <a:solidFill>
                <a:schemeClr val="bg1"/>
              </a:solidFill>
            </a:endParaRPr>
          </a:p>
        </p:txBody>
      </p:sp>
    </p:spTree>
    <p:extLst>
      <p:ext uri="{BB962C8B-B14F-4D97-AF65-F5344CB8AC3E}">
        <p14:creationId xmlns:p14="http://schemas.microsoft.com/office/powerpoint/2010/main" val="1993924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037237" y="532706"/>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IRB Application Received</a:t>
            </a:r>
          </a:p>
        </p:txBody>
      </p:sp>
      <p:sp>
        <p:nvSpPr>
          <p:cNvPr id="8" name="Rounded Rectangle 7"/>
          <p:cNvSpPr/>
          <p:nvPr/>
        </p:nvSpPr>
        <p:spPr>
          <a:xfrm>
            <a:off x="3596900" y="1357873"/>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Exempt</a:t>
            </a:r>
          </a:p>
        </p:txBody>
      </p:sp>
      <p:sp>
        <p:nvSpPr>
          <p:cNvPr id="9" name="Flowchart: Decision 8"/>
          <p:cNvSpPr/>
          <p:nvPr/>
        </p:nvSpPr>
        <p:spPr>
          <a:xfrm>
            <a:off x="1187058" y="1681589"/>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Complete</a:t>
            </a:r>
          </a:p>
        </p:txBody>
      </p:sp>
      <p:cxnSp>
        <p:nvCxnSpPr>
          <p:cNvPr id="13" name="Straight Arrow Connector 12"/>
          <p:cNvCxnSpPr>
            <a:stCxn id="7" idx="2"/>
            <a:endCxn id="9" idx="0"/>
          </p:cNvCxnSpPr>
          <p:nvPr/>
        </p:nvCxnSpPr>
        <p:spPr>
          <a:xfrm>
            <a:off x="1951637" y="1142306"/>
            <a:ext cx="14677" cy="539283"/>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66314" y="2597329"/>
            <a:ext cx="13665" cy="567375"/>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37238" y="837507"/>
            <a:ext cx="149821" cy="1301953"/>
          </a:xfrm>
          <a:prstGeom prst="bentConnector3">
            <a:avLst>
              <a:gd name="adj1" fmla="val 252582"/>
            </a:avLst>
          </a:prstGeom>
          <a:ln w="38100">
            <a:solidFill>
              <a:schemeClr val="bg1">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200723" y="3164704"/>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050" b="1" kern="0" dirty="0">
                <a:solidFill>
                  <a:schemeClr val="bg1"/>
                </a:solidFill>
                <a:effectLst>
                  <a:outerShdw blurRad="38100" dist="38100" dir="2700000" algn="tl">
                    <a:srgbClr val="000000">
                      <a:alpha val="43137"/>
                    </a:srgbClr>
                  </a:outerShdw>
                </a:effectLst>
                <a:latin typeface="Calibri"/>
              </a:rPr>
              <a:t>Determine Review Category</a:t>
            </a:r>
          </a:p>
        </p:txBody>
      </p:sp>
      <p:sp>
        <p:nvSpPr>
          <p:cNvPr id="27" name="Rounded Rectangle 26"/>
          <p:cNvSpPr/>
          <p:nvPr/>
        </p:nvSpPr>
        <p:spPr>
          <a:xfrm>
            <a:off x="3596900" y="3133974"/>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Expedited 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8" name="Rounded Rectangle 27"/>
          <p:cNvSpPr/>
          <p:nvPr/>
        </p:nvSpPr>
        <p:spPr>
          <a:xfrm>
            <a:off x="3570025" y="5164958"/>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smtClean="0">
                <a:solidFill>
                  <a:prstClr val="white"/>
                </a:solidFill>
                <a:effectLst>
                  <a:outerShdw blurRad="38100" dist="38100" dir="2700000" algn="tl">
                    <a:srgbClr val="000000">
                      <a:alpha val="43137"/>
                    </a:srgbClr>
                  </a:outerShdw>
                </a:effectLst>
                <a:latin typeface="Calibri"/>
              </a:rPr>
              <a:t>Full Board </a:t>
            </a: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9" name="Rounded Rectangle 28"/>
          <p:cNvSpPr/>
          <p:nvPr/>
        </p:nvSpPr>
        <p:spPr>
          <a:xfrm>
            <a:off x="10243035" y="4218736"/>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rPr>
              <a:t>Approval Letter Sent</a:t>
            </a:r>
          </a:p>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0" dirty="0" smtClean="0">
                <a:solidFill>
                  <a:prstClr val="white"/>
                </a:solidFill>
                <a:effectLst>
                  <a:outerShdw blurRad="38100" dist="38100" dir="2700000" algn="tl">
                    <a:srgbClr val="000000">
                      <a:alpha val="43137"/>
                    </a:srgbClr>
                  </a:outerShdw>
                </a:effectLst>
                <a:latin typeface="Calibri"/>
              </a:rPr>
              <a:t>Research May Begin</a:t>
            </a:r>
            <a:endParaRPr kumimoji="0" 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ndParaRPr>
          </a:p>
        </p:txBody>
      </p:sp>
      <p:sp>
        <p:nvSpPr>
          <p:cNvPr id="30" name="Rounded Rectangle 29"/>
          <p:cNvSpPr/>
          <p:nvPr/>
        </p:nvSpPr>
        <p:spPr>
          <a:xfrm>
            <a:off x="10269911" y="1357873"/>
            <a:ext cx="1227325" cy="946222"/>
          </a:xfrm>
          <a:prstGeom prst="roundRect">
            <a:avLst/>
          </a:prstGeom>
          <a:solidFill>
            <a:srgbClr val="00B050"/>
          </a:solidFill>
          <a:ln w="25400" cap="flat" cmpd="sng" algn="ctr">
            <a:noFill/>
            <a:prstDash val="solid"/>
          </a:ln>
          <a:effectLst/>
          <a:scene3d>
            <a:camera prst="orthographicFront"/>
            <a:lightRig rig="threePt" dir="t"/>
          </a:scene3d>
          <a:sp3d>
            <a:bevelT/>
          </a:sp3d>
        </p:spPr>
        <p:txBody>
          <a:bodyPr rtlCol="0" anchor="ctr"/>
          <a:lstStyle/>
          <a:p>
            <a:pPr algn="ctr"/>
            <a:r>
              <a:rPr lang="en-US" sz="1200" b="1" kern="0" dirty="0">
                <a:solidFill>
                  <a:prstClr val="white"/>
                </a:solidFill>
                <a:effectLst>
                  <a:outerShdw blurRad="38100" dist="38100" dir="2700000" algn="tl">
                    <a:srgbClr val="000000">
                      <a:alpha val="43137"/>
                    </a:srgbClr>
                  </a:outerShdw>
                </a:effectLst>
                <a:latin typeface="Calibri"/>
              </a:rPr>
              <a:t>Exemption Letter Sent</a:t>
            </a:r>
          </a:p>
          <a:p>
            <a:pPr algn="ctr"/>
            <a:r>
              <a:rPr lang="en-US" sz="1200" b="1" kern="0" dirty="0">
                <a:solidFill>
                  <a:prstClr val="white"/>
                </a:solidFill>
                <a:effectLst>
                  <a:outerShdw blurRad="38100" dist="38100" dir="2700000" algn="tl">
                    <a:srgbClr val="000000">
                      <a:alpha val="43137"/>
                    </a:srgbClr>
                  </a:outerShdw>
                </a:effectLst>
                <a:latin typeface="Calibri"/>
              </a:rPr>
              <a:t>Research May Begin</a:t>
            </a:r>
          </a:p>
        </p:txBody>
      </p:sp>
      <p:cxnSp>
        <p:nvCxnSpPr>
          <p:cNvPr id="32" name="Straight Arrow Connector 31"/>
          <p:cNvCxnSpPr>
            <a:stCxn id="8" idx="3"/>
            <a:endCxn id="30" idx="1"/>
          </p:cNvCxnSpPr>
          <p:nvPr/>
        </p:nvCxnSpPr>
        <p:spPr>
          <a:xfrm>
            <a:off x="4824225" y="1830984"/>
            <a:ext cx="544568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58445"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Member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38" name="Rounded Rectangle 37"/>
          <p:cNvSpPr/>
          <p:nvPr/>
        </p:nvSpPr>
        <p:spPr>
          <a:xfrm>
            <a:off x="5131570"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a:solidFill>
                  <a:prstClr val="white"/>
                </a:solidFill>
                <a:effectLst>
                  <a:outerShdw blurRad="38100" dist="38100" dir="2700000" algn="tl">
                    <a:srgbClr val="000000">
                      <a:alpha val="43137"/>
                    </a:srgbClr>
                  </a:outerShdw>
                </a:effectLst>
              </a:rPr>
              <a:t>Review by Member + Chair</a:t>
            </a:r>
          </a:p>
        </p:txBody>
      </p:sp>
      <p:sp>
        <p:nvSpPr>
          <p:cNvPr id="39" name="Flowchart: Decision 38"/>
          <p:cNvSpPr/>
          <p:nvPr/>
        </p:nvSpPr>
        <p:spPr>
          <a:xfrm>
            <a:off x="8336365" y="317182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41" name="Rounded Rectangle 40"/>
          <p:cNvSpPr/>
          <p:nvPr/>
        </p:nvSpPr>
        <p:spPr>
          <a:xfrm>
            <a:off x="6690876"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 by Chair</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42" name="Rounded Rectangle 41"/>
          <p:cNvSpPr/>
          <p:nvPr/>
        </p:nvSpPr>
        <p:spPr>
          <a:xfrm>
            <a:off x="6664001"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smtClean="0">
                <a:solidFill>
                  <a:prstClr val="white"/>
                </a:solidFill>
                <a:effectLst>
                  <a:outerShdw blurRad="38100" dist="38100" dir="2700000" algn="tl">
                    <a:srgbClr val="000000">
                      <a:alpha val="43137"/>
                    </a:srgbClr>
                  </a:outerShdw>
                </a:effectLst>
              </a:rPr>
              <a:t>Review at IRB Meeting</a:t>
            </a:r>
            <a:endParaRPr lang="en-US" sz="1400" b="1" kern="0" dirty="0">
              <a:solidFill>
                <a:prstClr val="white"/>
              </a:solidFill>
              <a:effectLst>
                <a:outerShdw blurRad="38100" dist="38100" dir="2700000" algn="tl">
                  <a:srgbClr val="000000">
                    <a:alpha val="43137"/>
                  </a:srgbClr>
                </a:outerShdw>
              </a:effectLst>
            </a:endParaRPr>
          </a:p>
        </p:txBody>
      </p:sp>
      <p:sp>
        <p:nvSpPr>
          <p:cNvPr id="46" name="Rounded Rectangle 45"/>
          <p:cNvSpPr/>
          <p:nvPr/>
        </p:nvSpPr>
        <p:spPr>
          <a:xfrm>
            <a:off x="894505" y="5474967"/>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a:ea typeface="+mn-ea"/>
                <a:cs typeface="+mn-cs"/>
              </a:rPr>
              <a:t>Revisions / Contingencies Addressed by Investigator</a:t>
            </a:r>
          </a:p>
        </p:txBody>
      </p:sp>
      <p:sp>
        <p:nvSpPr>
          <p:cNvPr id="49" name="TextBox 48"/>
          <p:cNvSpPr txBox="1"/>
          <p:nvPr/>
        </p:nvSpPr>
        <p:spPr>
          <a:xfrm>
            <a:off x="9704265" y="313603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09490" y="521251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51" name="TextBox 50"/>
          <p:cNvSpPr txBox="1"/>
          <p:nvPr/>
        </p:nvSpPr>
        <p:spPr>
          <a:xfrm>
            <a:off x="9704265" y="58507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918201" y="3618494"/>
            <a:ext cx="418164" cy="11201"/>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891326" y="5670385"/>
            <a:ext cx="418164" cy="9187"/>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5" y="3622575"/>
            <a:ext cx="306218" cy="2157193"/>
          </a:xfrm>
          <a:prstGeom prst="bentConnector3">
            <a:avLst>
              <a:gd name="adj1" fmla="val -74653"/>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1830984"/>
            <a:ext cx="7324" cy="3807085"/>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3057525" y="1851700"/>
            <a:ext cx="512500" cy="0"/>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59234" y="3622574"/>
            <a:ext cx="83766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85770" y="3618494"/>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824225" y="3607085"/>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94876" y="3629695"/>
            <a:ext cx="961822" cy="589041"/>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Elbow Connector 139"/>
          <p:cNvCxnSpPr>
            <a:stCxn id="40" idx="3"/>
            <a:endCxn id="29" idx="2"/>
          </p:cNvCxnSpPr>
          <p:nvPr/>
        </p:nvCxnSpPr>
        <p:spPr>
          <a:xfrm flipV="1">
            <a:off x="9868001" y="5164958"/>
            <a:ext cx="988697" cy="505427"/>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68562" y="1127908"/>
            <a:ext cx="1387402" cy="7306716"/>
          </a:xfrm>
          <a:prstGeom prst="bentConnector3">
            <a:avLst>
              <a:gd name="adj1" fmla="val 50000"/>
            </a:avLst>
          </a:prstGeom>
          <a:ln w="38100">
            <a:solidFill>
              <a:srgbClr val="FFFF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V="1">
            <a:off x="9088746" y="4762500"/>
            <a:ext cx="26875" cy="450015"/>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523875" y="2390881"/>
            <a:ext cx="11158695" cy="43714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Your IRB submission will be deemed Exempt if your research represents no more than minimal risks to participants and does not involve special populations </a:t>
            </a:r>
            <a:r>
              <a:rPr lang="en-US" sz="1100" dirty="0"/>
              <a:t>(such as the mentally retarded, some types of studies with children, prisoners, etc.). The purpose of this review is to determine if research is in keeping with the exempt categories as defined by regulation and thus exempt from Expedited or Full Review. Research that falls into one of the categories below may </a:t>
            </a:r>
            <a:r>
              <a:rPr lang="en-US" sz="1100" dirty="0" smtClean="0"/>
              <a:t>deemed Exempt:</a:t>
            </a:r>
          </a:p>
          <a:p>
            <a:endParaRPr lang="en-US" sz="1100" dirty="0"/>
          </a:p>
          <a:p>
            <a:pPr marL="171450" indent="-171450">
              <a:buFont typeface="Arial" panose="020B0604020202020204" pitchFamily="34" charset="0"/>
              <a:buChar char="•"/>
            </a:pPr>
            <a:r>
              <a:rPr lang="en-US" sz="1100" dirty="0"/>
              <a:t>Research conducted in established or commonly accepted educational settings, involving normal educational practices, such as (</a:t>
            </a:r>
            <a:r>
              <a:rPr lang="en-US" sz="1100" dirty="0" err="1"/>
              <a:t>i</a:t>
            </a:r>
            <a:r>
              <a:rPr lang="en-US" sz="1100" dirty="0"/>
              <a:t>) research on regular and special education instructional strategies, or (ii) research on the effectiveness of or the comparison among instructional techniques, curricula, or classroom management methods.</a:t>
            </a:r>
          </a:p>
          <a:p>
            <a:pPr marL="171450" indent="-171450">
              <a:buFont typeface="Arial" panose="020B0604020202020204" pitchFamily="34" charset="0"/>
              <a:buChar char="•"/>
            </a:pPr>
            <a:r>
              <a:rPr lang="en-US" sz="1100" dirty="0"/>
              <a:t>Research involving the use of educational tests (cognitive, diagnostic, aptitude, achievement), or observation of public behavior, unless: (</a:t>
            </a:r>
            <a:r>
              <a:rPr lang="en-US" sz="1100" dirty="0" err="1"/>
              <a:t>i</a:t>
            </a:r>
            <a:r>
              <a:rPr lang="en-US" sz="1100" dirty="0"/>
              <a:t>) information obtained is recorded in such a manner that human subjects can be identified, directly or through identifiers linked to the subjects; and (ii) any disclosure of the human subjects' responses outside the research could reasonably place the subjects at risk of criminal or civil liability or be damaging to the subjects' financial standing, employability, or reputation.</a:t>
            </a:r>
          </a:p>
          <a:p>
            <a:pPr marL="171450" indent="-171450">
              <a:buFont typeface="Arial" panose="020B0604020202020204" pitchFamily="34" charset="0"/>
              <a:buChar char="•"/>
            </a:pPr>
            <a:r>
              <a:rPr lang="en-US" sz="1100" dirty="0" smtClean="0"/>
              <a:t>Research </a:t>
            </a:r>
            <a:r>
              <a:rPr lang="en-US" sz="1100" dirty="0"/>
              <a:t>involving the collection or study of existing data, documents, records, pathological specimens, or diagnostic specimens, if these sources are publicly available or if the information is recorded by the investigator in such a manner that subjects cannot be identified, directly or through identifiers linked to the subjects.</a:t>
            </a:r>
          </a:p>
          <a:p>
            <a:pPr marL="171450" indent="-171450">
              <a:buFont typeface="Arial" panose="020B0604020202020204" pitchFamily="34" charset="0"/>
              <a:buChar char="•"/>
            </a:pPr>
            <a:r>
              <a:rPr lang="en-US" sz="1100" dirty="0"/>
              <a:t>Research and demonstration projects which are conducted by or subject to the approval of </a:t>
            </a:r>
            <a:r>
              <a:rPr lang="en-US" sz="1100" dirty="0" smtClean="0"/>
              <a:t>department </a:t>
            </a:r>
            <a:r>
              <a:rPr lang="en-US" sz="1100" dirty="0"/>
              <a:t>or </a:t>
            </a:r>
            <a:r>
              <a:rPr lang="en-US" sz="1100" dirty="0" smtClean="0"/>
              <a:t>agency </a:t>
            </a:r>
            <a:r>
              <a:rPr lang="en-US" sz="1100" dirty="0"/>
              <a:t>heads, and which are designed to study, evaluate, or otherwise examine: (</a:t>
            </a:r>
            <a:r>
              <a:rPr lang="en-US" sz="1100" dirty="0" err="1"/>
              <a:t>i</a:t>
            </a:r>
            <a:r>
              <a:rPr lang="en-US" sz="1100" dirty="0"/>
              <a:t>) Public benefit or service programs; (ii) procedures for obtaining benefits or services under those programs; (iii) possible changes in or alternatives to those programs or procedures; or (iv) possible changes in methods or levels of payment for benefits or services under those programs.</a:t>
            </a:r>
          </a:p>
          <a:p>
            <a:pPr marL="171450" indent="-171450">
              <a:buFont typeface="Arial" panose="020B0604020202020204" pitchFamily="34" charset="0"/>
              <a:buChar char="•"/>
            </a:pPr>
            <a:r>
              <a:rPr lang="en-US" sz="1100" dirty="0"/>
              <a:t>Taste and food quality evaluation and consumer acceptance studies, (</a:t>
            </a:r>
            <a:r>
              <a:rPr lang="en-US" sz="1100" dirty="0" err="1"/>
              <a:t>i</a:t>
            </a:r>
            <a:r>
              <a:rPr lang="en-US" sz="1100" dirty="0"/>
              <a:t>) if wholesome foods without additives are consumed or (ii) if a food is consumed that contains a food ingredient at or below the level and for a use found to be safe, or agricultural chemical or environmental contaminant at or below the level found to be safe, by the Food and Drug Administration or approved by the Environmental Protection Agency or the Food Safety and Inspection Service of the U.S. Department of Agriculture.</a:t>
            </a:r>
          </a:p>
          <a:p>
            <a:endParaRPr lang="en-US" sz="1100" dirty="0" smtClean="0">
              <a:solidFill>
                <a:schemeClr val="bg1"/>
              </a:solidFill>
            </a:endParaRPr>
          </a:p>
          <a:p>
            <a:r>
              <a:rPr lang="en-US" sz="1100" dirty="0" smtClean="0"/>
              <a:t>It </a:t>
            </a:r>
            <a:r>
              <a:rPr lang="en-US" sz="1100" dirty="0"/>
              <a:t>should be noted that only members of the IRB may determine that a study is exempt from Expedited or Full Review</a:t>
            </a:r>
            <a:r>
              <a:rPr lang="en-US" sz="1100" dirty="0" smtClean="0"/>
              <a:t>. If </a:t>
            </a:r>
            <a:r>
              <a:rPr lang="en-US" sz="1100" dirty="0"/>
              <a:t>the category is determined to be Exempt, no further </a:t>
            </a:r>
            <a:r>
              <a:rPr lang="en-US" sz="1100" dirty="0" smtClean="0"/>
              <a:t>review </a:t>
            </a:r>
            <a:r>
              <a:rPr lang="en-US" sz="1100" dirty="0"/>
              <a:t>is needed and you will receive an Exemption </a:t>
            </a:r>
            <a:r>
              <a:rPr lang="en-US" sz="1100" dirty="0" smtClean="0"/>
              <a:t>Letter in </a:t>
            </a:r>
            <a:r>
              <a:rPr lang="en-US" sz="1100" dirty="0"/>
              <a:t>the form of an </a:t>
            </a:r>
            <a:r>
              <a:rPr lang="en-US" sz="1100" dirty="0" smtClean="0"/>
              <a:t>email. </a:t>
            </a:r>
            <a:r>
              <a:rPr lang="en-US" sz="1100" dirty="0"/>
              <a:t>You may begin your research upon receiving the Exemption </a:t>
            </a:r>
            <a:r>
              <a:rPr lang="en-US" sz="1100" dirty="0" smtClean="0"/>
              <a:t>Letter, </a:t>
            </a:r>
            <a:r>
              <a:rPr lang="en-US" sz="1100" dirty="0"/>
              <a:t>but you must notify </a:t>
            </a:r>
            <a:r>
              <a:rPr lang="en-US" sz="1100" dirty="0" smtClean="0"/>
              <a:t>us </a:t>
            </a:r>
            <a:r>
              <a:rPr lang="en-US" sz="1100" dirty="0"/>
              <a:t>of </a:t>
            </a:r>
            <a:r>
              <a:rPr lang="en-US" sz="1100" dirty="0" smtClean="0"/>
              <a:t>any </a:t>
            </a:r>
            <a:r>
              <a:rPr lang="en-US" sz="1100" dirty="0"/>
              <a:t>changes in your study.</a:t>
            </a:r>
            <a:r>
              <a:rPr lang="en-US" sz="1050" dirty="0"/>
              <a:t> </a:t>
            </a:r>
            <a:endParaRPr lang="en-US" sz="1050" dirty="0" smtClean="0">
              <a:solidFill>
                <a:schemeClr val="bg1"/>
              </a:solidFill>
            </a:endParaRPr>
          </a:p>
        </p:txBody>
      </p:sp>
    </p:spTree>
    <p:extLst>
      <p:ext uri="{BB962C8B-B14F-4D97-AF65-F5344CB8AC3E}">
        <p14:creationId xmlns:p14="http://schemas.microsoft.com/office/powerpoint/2010/main" val="53368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7" name="Elbow Connector 46"/>
          <p:cNvCxnSpPr/>
          <p:nvPr/>
        </p:nvCxnSpPr>
        <p:spPr>
          <a:xfrm flipV="1">
            <a:off x="9898481" y="5164958"/>
            <a:ext cx="958217" cy="505427"/>
          </a:xfrm>
          <a:prstGeom prst="bentConnector2">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1037237" y="532706"/>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IRB Application Received</a:t>
            </a:r>
          </a:p>
        </p:txBody>
      </p:sp>
      <p:sp>
        <p:nvSpPr>
          <p:cNvPr id="8" name="Rounded Rectangle 7"/>
          <p:cNvSpPr/>
          <p:nvPr/>
        </p:nvSpPr>
        <p:spPr>
          <a:xfrm>
            <a:off x="3596900"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Exempt</a:t>
            </a:r>
          </a:p>
        </p:txBody>
      </p:sp>
      <p:sp>
        <p:nvSpPr>
          <p:cNvPr id="9" name="Flowchart: Decision 8"/>
          <p:cNvSpPr/>
          <p:nvPr/>
        </p:nvSpPr>
        <p:spPr>
          <a:xfrm>
            <a:off x="1187058" y="1681589"/>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Complete</a:t>
            </a:r>
          </a:p>
        </p:txBody>
      </p:sp>
      <p:cxnSp>
        <p:nvCxnSpPr>
          <p:cNvPr id="13" name="Straight Arrow Connector 12"/>
          <p:cNvCxnSpPr>
            <a:stCxn id="7" idx="2"/>
            <a:endCxn id="9" idx="0"/>
          </p:cNvCxnSpPr>
          <p:nvPr/>
        </p:nvCxnSpPr>
        <p:spPr>
          <a:xfrm>
            <a:off x="1951637" y="1142306"/>
            <a:ext cx="14677" cy="539283"/>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66314" y="2597329"/>
            <a:ext cx="13665" cy="567375"/>
          </a:xfrm>
          <a:prstGeom prst="straightConnector1">
            <a:avLst/>
          </a:prstGeom>
          <a:ln w="3810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37238" y="837507"/>
            <a:ext cx="149821" cy="1301953"/>
          </a:xfrm>
          <a:prstGeom prst="bentConnector3">
            <a:avLst>
              <a:gd name="adj1" fmla="val 252582"/>
            </a:avLst>
          </a:prstGeom>
          <a:ln w="38100">
            <a:solidFill>
              <a:schemeClr val="bg1">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200723" y="3164704"/>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050" b="1" kern="0" dirty="0">
                <a:solidFill>
                  <a:schemeClr val="bg1"/>
                </a:solidFill>
                <a:effectLst>
                  <a:outerShdw blurRad="38100" dist="38100" dir="2700000" algn="tl">
                    <a:srgbClr val="000000">
                      <a:alpha val="43137"/>
                    </a:srgbClr>
                  </a:outerShdw>
                </a:effectLst>
                <a:latin typeface="Calibri"/>
              </a:rPr>
              <a:t>Determine Review Category</a:t>
            </a:r>
          </a:p>
        </p:txBody>
      </p:sp>
      <p:sp>
        <p:nvSpPr>
          <p:cNvPr id="27" name="Rounded Rectangle 26"/>
          <p:cNvSpPr/>
          <p:nvPr/>
        </p:nvSpPr>
        <p:spPr>
          <a:xfrm>
            <a:off x="3596900" y="3133974"/>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Expedited Review</a:t>
            </a:r>
          </a:p>
        </p:txBody>
      </p:sp>
      <p:sp>
        <p:nvSpPr>
          <p:cNvPr id="28" name="Rounded Rectangle 27"/>
          <p:cNvSpPr/>
          <p:nvPr/>
        </p:nvSpPr>
        <p:spPr>
          <a:xfrm>
            <a:off x="3570025" y="5164958"/>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smtClean="0">
                <a:solidFill>
                  <a:prstClr val="white"/>
                </a:solidFill>
                <a:effectLst>
                  <a:outerShdw blurRad="38100" dist="38100" dir="2700000" algn="tl">
                    <a:srgbClr val="000000">
                      <a:alpha val="43137"/>
                    </a:srgbClr>
                  </a:outerShdw>
                </a:effectLst>
                <a:latin typeface="Calibri"/>
              </a:rPr>
              <a:t>Full Board </a:t>
            </a:r>
            <a:r>
              <a:rPr kumimoji="0" lang="en-US" sz="14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a:ea typeface="+mn-ea"/>
                <a:cs typeface="+mn-cs"/>
              </a:rPr>
              <a:t>Review</a:t>
            </a:r>
            <a:endParaRPr kumimoji="0" lang="en-US" sz="14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endParaRPr>
          </a:p>
        </p:txBody>
      </p:sp>
      <p:sp>
        <p:nvSpPr>
          <p:cNvPr id="29" name="Rounded Rectangle 28"/>
          <p:cNvSpPr/>
          <p:nvPr/>
        </p:nvSpPr>
        <p:spPr>
          <a:xfrm>
            <a:off x="10243035" y="4218736"/>
            <a:ext cx="1227325" cy="946222"/>
          </a:xfrm>
          <a:prstGeom prst="roundRect">
            <a:avLst/>
          </a:prstGeom>
          <a:solidFill>
            <a:srgbClr val="00B050"/>
          </a:solidFill>
          <a:ln w="25400" cap="flat" cmpd="sng" algn="ctr">
            <a:noFill/>
            <a:prstDash val="solid"/>
          </a:ln>
          <a:effectLst/>
          <a:scene3d>
            <a:camera prst="orthographicFront"/>
            <a:lightRig rig="threePt" dir="t"/>
          </a:scene3d>
          <a:sp3d>
            <a:bevelT/>
          </a:sp3d>
        </p:spPr>
        <p:txBody>
          <a:bodyPr rtlCol="0" anchor="ctr"/>
          <a:lstStyle/>
          <a:p>
            <a:pPr algn="ctr"/>
            <a:r>
              <a:rPr lang="en-US" sz="1200" b="1" kern="0" dirty="0">
                <a:solidFill>
                  <a:prstClr val="white"/>
                </a:solidFill>
                <a:effectLst>
                  <a:outerShdw blurRad="38100" dist="38100" dir="2700000" algn="tl">
                    <a:srgbClr val="000000">
                      <a:alpha val="43137"/>
                    </a:srgbClr>
                  </a:outerShdw>
                </a:effectLst>
                <a:latin typeface="Calibri"/>
              </a:rPr>
              <a:t>Approval Letter Sent</a:t>
            </a:r>
          </a:p>
          <a:p>
            <a:pPr algn="ctr"/>
            <a:r>
              <a:rPr lang="en-US" sz="1200" b="1" kern="0" dirty="0">
                <a:solidFill>
                  <a:prstClr val="white"/>
                </a:solidFill>
                <a:effectLst>
                  <a:outerShdw blurRad="38100" dist="38100" dir="2700000" algn="tl">
                    <a:srgbClr val="000000">
                      <a:alpha val="43137"/>
                    </a:srgbClr>
                  </a:outerShdw>
                </a:effectLst>
                <a:latin typeface="Calibri"/>
              </a:rPr>
              <a:t>Research May Begin</a:t>
            </a:r>
          </a:p>
        </p:txBody>
      </p:sp>
      <p:sp>
        <p:nvSpPr>
          <p:cNvPr id="30" name="Rounded Rectangle 29"/>
          <p:cNvSpPr/>
          <p:nvPr/>
        </p:nvSpPr>
        <p:spPr>
          <a:xfrm>
            <a:off x="10269911"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200" b="1" kern="0" dirty="0">
                <a:solidFill>
                  <a:prstClr val="white"/>
                </a:solidFill>
                <a:effectLst>
                  <a:outerShdw blurRad="38100" dist="38100" dir="2700000" algn="tl">
                    <a:srgbClr val="000000">
                      <a:alpha val="43137"/>
                    </a:srgbClr>
                  </a:outerShdw>
                </a:effectLst>
                <a:latin typeface="Calibri"/>
              </a:rPr>
              <a:t>Exemption Letter Sent</a:t>
            </a:r>
          </a:p>
          <a:p>
            <a:pPr algn="ctr"/>
            <a:r>
              <a:rPr lang="en-US" sz="1200" b="1" kern="0" dirty="0">
                <a:solidFill>
                  <a:prstClr val="white"/>
                </a:solidFill>
                <a:effectLst>
                  <a:outerShdw blurRad="38100" dist="38100" dir="2700000" algn="tl">
                    <a:srgbClr val="000000">
                      <a:alpha val="43137"/>
                    </a:srgbClr>
                  </a:outerShdw>
                </a:effectLst>
                <a:latin typeface="Calibri"/>
              </a:rPr>
              <a:t>Research May Begin</a:t>
            </a:r>
          </a:p>
        </p:txBody>
      </p:sp>
      <p:cxnSp>
        <p:nvCxnSpPr>
          <p:cNvPr id="32" name="Straight Arrow Connector 31"/>
          <p:cNvCxnSpPr>
            <a:stCxn id="8" idx="3"/>
            <a:endCxn id="30" idx="1"/>
          </p:cNvCxnSpPr>
          <p:nvPr/>
        </p:nvCxnSpPr>
        <p:spPr>
          <a:xfrm>
            <a:off x="4824225" y="1830984"/>
            <a:ext cx="5445686"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58445" y="3145383"/>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Review by Member</a:t>
            </a:r>
          </a:p>
        </p:txBody>
      </p:sp>
      <p:sp>
        <p:nvSpPr>
          <p:cNvPr id="38" name="Rounded Rectangle 37"/>
          <p:cNvSpPr/>
          <p:nvPr/>
        </p:nvSpPr>
        <p:spPr>
          <a:xfrm>
            <a:off x="5131570"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a:solidFill>
                  <a:prstClr val="white"/>
                </a:solidFill>
                <a:effectLst>
                  <a:outerShdw blurRad="38100" dist="38100" dir="2700000" algn="tl">
                    <a:srgbClr val="000000">
                      <a:alpha val="43137"/>
                    </a:srgbClr>
                  </a:outerShdw>
                </a:effectLst>
              </a:rPr>
              <a:t>Review by Member + Chair</a:t>
            </a:r>
          </a:p>
        </p:txBody>
      </p:sp>
      <p:sp>
        <p:nvSpPr>
          <p:cNvPr id="39" name="Flowchart: Decision 38"/>
          <p:cNvSpPr/>
          <p:nvPr/>
        </p:nvSpPr>
        <p:spPr>
          <a:xfrm>
            <a:off x="8336365" y="3171825"/>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algn="ctr"/>
            <a:r>
              <a:rPr lang="en-US" sz="1050" kern="0" dirty="0">
                <a:solidFill>
                  <a:prstClr val="white"/>
                </a:solidFill>
                <a:latin typeface="Calibri"/>
              </a:rPr>
              <a:t>Approval</a:t>
            </a:r>
          </a:p>
        </p:txBody>
      </p:sp>
      <p:sp>
        <p:nvSpPr>
          <p:cNvPr id="41" name="Rounded Rectangle 40"/>
          <p:cNvSpPr/>
          <p:nvPr/>
        </p:nvSpPr>
        <p:spPr>
          <a:xfrm>
            <a:off x="6690876" y="3145383"/>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Review by Chair</a:t>
            </a:r>
          </a:p>
        </p:txBody>
      </p:sp>
      <p:sp>
        <p:nvSpPr>
          <p:cNvPr id="42" name="Rounded Rectangle 41"/>
          <p:cNvSpPr/>
          <p:nvPr/>
        </p:nvSpPr>
        <p:spPr>
          <a:xfrm>
            <a:off x="6664001" y="5176367"/>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lvl="0" algn="ctr">
              <a:defRPr/>
            </a:pPr>
            <a:r>
              <a:rPr lang="en-US" sz="1400" b="1" kern="0" dirty="0" smtClean="0">
                <a:solidFill>
                  <a:prstClr val="white"/>
                </a:solidFill>
                <a:effectLst>
                  <a:outerShdw blurRad="38100" dist="38100" dir="2700000" algn="tl">
                    <a:srgbClr val="000000">
                      <a:alpha val="43137"/>
                    </a:srgbClr>
                  </a:outerShdw>
                </a:effectLst>
              </a:rPr>
              <a:t>Review at IRB Meeting</a:t>
            </a:r>
            <a:endParaRPr lang="en-US" sz="1400" b="1" kern="0" dirty="0">
              <a:solidFill>
                <a:prstClr val="white"/>
              </a:solidFill>
              <a:effectLst>
                <a:outerShdw blurRad="38100" dist="38100" dir="2700000" algn="tl">
                  <a:srgbClr val="000000">
                    <a:alpha val="43137"/>
                  </a:srgbClr>
                </a:outerShdw>
              </a:effectLst>
            </a:endParaRPr>
          </a:p>
        </p:txBody>
      </p:sp>
      <p:sp>
        <p:nvSpPr>
          <p:cNvPr id="46" name="Rounded Rectangle 45"/>
          <p:cNvSpPr/>
          <p:nvPr/>
        </p:nvSpPr>
        <p:spPr>
          <a:xfrm>
            <a:off x="894505" y="5474967"/>
            <a:ext cx="1828800" cy="609600"/>
          </a:xfrm>
          <a:prstGeom prst="roundRect">
            <a:avLst/>
          </a:prstGeom>
          <a:solidFill>
            <a:srgbClr val="FFFF00"/>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rgbClr val="002060"/>
                </a:solidFill>
                <a:effectLst>
                  <a:outerShdw blurRad="38100" dist="38100" dir="2700000" algn="tl">
                    <a:srgbClr val="000000">
                      <a:alpha val="43137"/>
                    </a:srgbClr>
                  </a:outerShdw>
                </a:effectLst>
                <a:latin typeface="Calibri"/>
              </a:rPr>
              <a:t>Revisions / Contingencies Addressed by Investigator</a:t>
            </a:r>
          </a:p>
        </p:txBody>
      </p:sp>
      <p:sp>
        <p:nvSpPr>
          <p:cNvPr id="49" name="TextBox 48"/>
          <p:cNvSpPr txBox="1"/>
          <p:nvPr/>
        </p:nvSpPr>
        <p:spPr>
          <a:xfrm>
            <a:off x="10085265" y="323128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09490" y="521251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smtClean="0">
                <a:ln>
                  <a:noFill/>
                </a:ln>
                <a:solidFill>
                  <a:prstClr val="white"/>
                </a:solidFill>
                <a:effectLst/>
                <a:uLnTx/>
                <a:uFillTx/>
                <a:latin typeface="Calibri"/>
                <a:ea typeface="+mn-ea"/>
                <a:cs typeface="+mn-cs"/>
              </a:rPr>
              <a:t>Approval</a:t>
            </a:r>
            <a:endParaRPr kumimoji="0" lang="en-US" sz="900" b="0" i="0" u="none" strike="noStrike" kern="0" cap="none" spc="0" normalizeH="0" baseline="0" noProof="0" dirty="0">
              <a:ln>
                <a:noFill/>
              </a:ln>
              <a:solidFill>
                <a:prstClr val="white"/>
              </a:solidFill>
              <a:effectLst/>
              <a:uLnTx/>
              <a:uFillTx/>
              <a:latin typeface="Calibri"/>
              <a:ea typeface="+mn-ea"/>
              <a:cs typeface="+mn-cs"/>
            </a:endParaRPr>
          </a:p>
        </p:txBody>
      </p:sp>
      <p:sp>
        <p:nvSpPr>
          <p:cNvPr id="51" name="TextBox 50"/>
          <p:cNvSpPr txBox="1"/>
          <p:nvPr/>
        </p:nvSpPr>
        <p:spPr>
          <a:xfrm>
            <a:off x="9704265" y="58507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918201" y="3618494"/>
            <a:ext cx="418164" cy="11201"/>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891326" y="5670385"/>
            <a:ext cx="418164" cy="9187"/>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5" y="3622575"/>
            <a:ext cx="306218" cy="2157193"/>
          </a:xfrm>
          <a:prstGeom prst="bentConnector3">
            <a:avLst>
              <a:gd name="adj1" fmla="val -74653"/>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1830984"/>
            <a:ext cx="7324" cy="3807085"/>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3057525" y="1851700"/>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59234" y="3622574"/>
            <a:ext cx="83766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85770" y="3618494"/>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824225" y="3607085"/>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94876" y="3629695"/>
            <a:ext cx="961822" cy="589041"/>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68562" y="1127908"/>
            <a:ext cx="1387402" cy="7306716"/>
          </a:xfrm>
          <a:prstGeom prst="bentConnector3">
            <a:avLst>
              <a:gd name="adj1" fmla="val 50000"/>
            </a:avLst>
          </a:prstGeom>
          <a:ln w="38100">
            <a:solidFill>
              <a:srgbClr val="FFFF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V="1">
            <a:off x="9088746" y="4762500"/>
            <a:ext cx="26875" cy="450015"/>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2856206" y="4197909"/>
            <a:ext cx="7268998" cy="1924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smtClean="0">
                <a:solidFill>
                  <a:schemeClr val="bg1"/>
                </a:solidFill>
              </a:rPr>
              <a:t>(</a:t>
            </a:r>
            <a:r>
              <a:rPr lang="en-US" sz="1050" dirty="0">
                <a:solidFill>
                  <a:schemeClr val="bg1"/>
                </a:solidFill>
              </a:rPr>
              <a:t>7)  research on individual or group characteristics or behavior, (8) continuing review of research previously approved by the convened IRB, </a:t>
            </a:r>
            <a:r>
              <a:rPr lang="en-US" sz="1050" dirty="0" smtClean="0">
                <a:solidFill>
                  <a:schemeClr val="bg1"/>
                </a:solidFill>
              </a:rPr>
              <a:t>and </a:t>
            </a:r>
            <a:r>
              <a:rPr lang="en-US" sz="1050" dirty="0">
                <a:solidFill>
                  <a:schemeClr val="bg1"/>
                </a:solidFill>
              </a:rPr>
              <a:t>(9) continuing review of research not conducted under an investigational new drug application or investigational device exemption where categories two (2) through eight (8) do not apply, but the IRB has determined and documented at a convened meeting that the research involves no greater than minimal risk and no additional risks have been identified. </a:t>
            </a:r>
            <a:endParaRPr lang="en-US" sz="1050" dirty="0" smtClean="0">
              <a:solidFill>
                <a:schemeClr val="bg1"/>
              </a:solidFill>
            </a:endParaRPr>
          </a:p>
          <a:p>
            <a:endParaRPr lang="en-US" sz="1050" dirty="0">
              <a:solidFill>
                <a:schemeClr val="bg1"/>
              </a:solidFill>
            </a:endParaRPr>
          </a:p>
          <a:p>
            <a:r>
              <a:rPr lang="en-US" sz="1050" dirty="0" smtClean="0">
                <a:solidFill>
                  <a:schemeClr val="bg1"/>
                </a:solidFill>
              </a:rPr>
              <a:t>When approved, you will receive an Approval Letter. At this point, you may begin your research! If the Board recommends revisions to your IRB submission and/or imposes contingencies, you will need to make the necessary changes and resubmit your application.</a:t>
            </a:r>
            <a:endParaRPr lang="en-US" sz="1050" dirty="0">
              <a:solidFill>
                <a:schemeClr val="bg1"/>
              </a:solidFill>
            </a:endParaRPr>
          </a:p>
        </p:txBody>
      </p:sp>
      <p:sp>
        <p:nvSpPr>
          <p:cNvPr id="44" name="Rounded Rectangle 43"/>
          <p:cNvSpPr/>
          <p:nvPr/>
        </p:nvSpPr>
        <p:spPr>
          <a:xfrm>
            <a:off x="2812579" y="1073337"/>
            <a:ext cx="7311929" cy="1942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t>An expedited review procedure consists of a review of research involving human subjects by the IRB chairperson or by one or more experienced reviewers designated by the chairperson from among members of the IRB in accordance with the requirements set forth in </a:t>
            </a:r>
            <a:r>
              <a:rPr lang="en-US" sz="1050" dirty="0">
                <a:hlinkClick r:id="rId2"/>
              </a:rPr>
              <a:t>45 CFR 46.110</a:t>
            </a:r>
            <a:r>
              <a:rPr lang="en-US" sz="1050" dirty="0" smtClean="0"/>
              <a:t>.</a:t>
            </a:r>
          </a:p>
          <a:p>
            <a:endParaRPr lang="en-US" sz="1050" dirty="0" smtClean="0">
              <a:solidFill>
                <a:schemeClr val="bg1"/>
              </a:solidFill>
            </a:endParaRPr>
          </a:p>
          <a:p>
            <a:r>
              <a:rPr lang="en-US" sz="1050" dirty="0" smtClean="0">
                <a:solidFill>
                  <a:schemeClr val="bg1"/>
                </a:solidFill>
              </a:rPr>
              <a:t>Your IRB submission will be deemed appropriate for Expedited Review if your activities present no more than minimal risk to human subjects, and involve only procedures listed in one or more of the following categories fully described at the </a:t>
            </a:r>
            <a:r>
              <a:rPr lang="en-US" sz="1050" dirty="0" smtClean="0">
                <a:solidFill>
                  <a:schemeClr val="bg1"/>
                </a:solidFill>
                <a:hlinkClick r:id="rId3"/>
              </a:rPr>
              <a:t>HHS website</a:t>
            </a:r>
            <a:r>
              <a:rPr lang="en-US" sz="1050" dirty="0" smtClean="0">
                <a:solidFill>
                  <a:schemeClr val="bg1"/>
                </a:solidFill>
              </a:rPr>
              <a:t>. The categories involve (1) clinical studies of drugs and medical devices, (2) collection of blood samples, (3) collection of biological specimens by noninvasive means, (4) collection of data through noninvasive procedures, </a:t>
            </a:r>
            <a:r>
              <a:rPr lang="en-US" sz="1050" dirty="0">
                <a:solidFill>
                  <a:schemeClr val="bg1"/>
                </a:solidFill>
              </a:rPr>
              <a:t>(5) research involving materials that have been collected, or will be collected solely for </a:t>
            </a:r>
            <a:r>
              <a:rPr lang="en-US" sz="1050" dirty="0" err="1">
                <a:solidFill>
                  <a:schemeClr val="bg1"/>
                </a:solidFill>
              </a:rPr>
              <a:t>nonresearch</a:t>
            </a:r>
            <a:r>
              <a:rPr lang="en-US" sz="1050" dirty="0">
                <a:solidFill>
                  <a:schemeClr val="bg1"/>
                </a:solidFill>
              </a:rPr>
              <a:t> purposes, (6) collection of data from voice, video, digital, or image recordings, </a:t>
            </a:r>
          </a:p>
        </p:txBody>
      </p:sp>
    </p:spTree>
    <p:extLst>
      <p:ext uri="{BB962C8B-B14F-4D97-AF65-F5344CB8AC3E}">
        <p14:creationId xmlns:p14="http://schemas.microsoft.com/office/powerpoint/2010/main" val="1901034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037237" y="532706"/>
            <a:ext cx="1828800" cy="609600"/>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IRB Application Received</a:t>
            </a:r>
          </a:p>
        </p:txBody>
      </p:sp>
      <p:sp>
        <p:nvSpPr>
          <p:cNvPr id="8" name="Rounded Rectangle 7"/>
          <p:cNvSpPr/>
          <p:nvPr/>
        </p:nvSpPr>
        <p:spPr>
          <a:xfrm>
            <a:off x="3596900"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Exempt</a:t>
            </a:r>
          </a:p>
        </p:txBody>
      </p:sp>
      <p:sp>
        <p:nvSpPr>
          <p:cNvPr id="9" name="Flowchart: Decision 8"/>
          <p:cNvSpPr/>
          <p:nvPr/>
        </p:nvSpPr>
        <p:spPr>
          <a:xfrm>
            <a:off x="1187058" y="1681589"/>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Complete</a:t>
            </a:r>
          </a:p>
        </p:txBody>
      </p:sp>
      <p:cxnSp>
        <p:nvCxnSpPr>
          <p:cNvPr id="13" name="Straight Arrow Connector 12"/>
          <p:cNvCxnSpPr>
            <a:stCxn id="7" idx="2"/>
            <a:endCxn id="9" idx="0"/>
          </p:cNvCxnSpPr>
          <p:nvPr/>
        </p:nvCxnSpPr>
        <p:spPr>
          <a:xfrm>
            <a:off x="1951637" y="1142306"/>
            <a:ext cx="14677" cy="539283"/>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97158" y="268692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18" name="TextBox 17"/>
          <p:cNvSpPr txBox="1"/>
          <p:nvPr/>
        </p:nvSpPr>
        <p:spPr>
          <a:xfrm>
            <a:off x="829503" y="1430168"/>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19" name="Rectangle 18"/>
          <p:cNvSpPr/>
          <p:nvPr/>
        </p:nvSpPr>
        <p:spPr>
          <a:xfrm>
            <a:off x="4105661" y="395579"/>
            <a:ext cx="7454669" cy="584775"/>
          </a:xfrm>
          <a:prstGeom prst="rect">
            <a:avLst/>
          </a:prstGeom>
        </p:spPr>
        <p:txBody>
          <a:bodyPr wrap="none">
            <a:spAutoFit/>
          </a:bodyPr>
          <a:lstStyle/>
          <a:p>
            <a:pPr algn="r"/>
            <a:r>
              <a:rPr lang="en-US" sz="3200" b="1" dirty="0" smtClean="0">
                <a:solidFill>
                  <a:srgbClr val="FFFF00"/>
                </a:solidFill>
                <a:effectLst>
                  <a:outerShdw blurRad="38100" dist="38100" dir="2700000" algn="tl">
                    <a:srgbClr val="000000">
                      <a:alpha val="43137"/>
                    </a:srgbClr>
                  </a:outerShdw>
                </a:effectLst>
              </a:rPr>
              <a:t>Mississippi College IRB Application Process</a:t>
            </a:r>
            <a:endParaRPr lang="en-US" sz="3200" dirty="0">
              <a:solidFill>
                <a:srgbClr val="FFFF00"/>
              </a:solidFill>
              <a:effectLst>
                <a:outerShdw blurRad="38100" dist="38100" dir="2700000" algn="tl">
                  <a:srgbClr val="000000">
                    <a:alpha val="43137"/>
                  </a:srgbClr>
                </a:outerShdw>
              </a:effectLst>
            </a:endParaRPr>
          </a:p>
        </p:txBody>
      </p:sp>
      <p:cxnSp>
        <p:nvCxnSpPr>
          <p:cNvPr id="21" name="Straight Arrow Connector 20"/>
          <p:cNvCxnSpPr>
            <a:stCxn id="9" idx="2"/>
            <a:endCxn id="25" idx="0"/>
          </p:cNvCxnSpPr>
          <p:nvPr/>
        </p:nvCxnSpPr>
        <p:spPr>
          <a:xfrm>
            <a:off x="1966314" y="2597329"/>
            <a:ext cx="13665" cy="567375"/>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9" idx="1"/>
            <a:endCxn id="7" idx="1"/>
          </p:cNvCxnSpPr>
          <p:nvPr/>
        </p:nvCxnSpPr>
        <p:spPr>
          <a:xfrm rot="10800000">
            <a:off x="1037238" y="837507"/>
            <a:ext cx="149821" cy="1301953"/>
          </a:xfrm>
          <a:prstGeom prst="bentConnector3">
            <a:avLst>
              <a:gd name="adj1" fmla="val 252582"/>
            </a:avLst>
          </a:prstGeom>
          <a:ln w="3810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Flowchart: Decision 24"/>
          <p:cNvSpPr/>
          <p:nvPr/>
        </p:nvSpPr>
        <p:spPr>
          <a:xfrm>
            <a:off x="1200723" y="3164704"/>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Determine Review Category</a:t>
            </a:r>
          </a:p>
        </p:txBody>
      </p:sp>
      <p:sp>
        <p:nvSpPr>
          <p:cNvPr id="27" name="Rounded Rectangle 26"/>
          <p:cNvSpPr/>
          <p:nvPr/>
        </p:nvSpPr>
        <p:spPr>
          <a:xfrm>
            <a:off x="3596900" y="3133974"/>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Expedited Review</a:t>
            </a:r>
          </a:p>
        </p:txBody>
      </p:sp>
      <p:sp>
        <p:nvSpPr>
          <p:cNvPr id="28" name="Rounded Rectangle 27"/>
          <p:cNvSpPr/>
          <p:nvPr/>
        </p:nvSpPr>
        <p:spPr>
          <a:xfrm>
            <a:off x="3570025" y="5164958"/>
            <a:ext cx="1227325" cy="946222"/>
          </a:xfrm>
          <a:prstGeom prst="roundRect">
            <a:avLst/>
          </a:prstGeom>
          <a:solidFill>
            <a:schemeClr val="accent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Full Board Review</a:t>
            </a:r>
          </a:p>
        </p:txBody>
      </p:sp>
      <p:sp>
        <p:nvSpPr>
          <p:cNvPr id="29" name="Rounded Rectangle 28"/>
          <p:cNvSpPr/>
          <p:nvPr/>
        </p:nvSpPr>
        <p:spPr>
          <a:xfrm>
            <a:off x="10243035" y="4218736"/>
            <a:ext cx="1227325" cy="946222"/>
          </a:xfrm>
          <a:prstGeom prst="roundRect">
            <a:avLst/>
          </a:prstGeom>
          <a:solidFill>
            <a:srgbClr val="00B050"/>
          </a:solidFill>
          <a:ln w="25400" cap="flat" cmpd="sng" algn="ctr">
            <a:noFill/>
            <a:prstDash val="solid"/>
          </a:ln>
          <a:effectLst/>
          <a:scene3d>
            <a:camera prst="orthographicFront"/>
            <a:lightRig rig="threePt" dir="t"/>
          </a:scene3d>
          <a:sp3d>
            <a:bevelT/>
          </a:sp3d>
        </p:spPr>
        <p:txBody>
          <a:bodyPr rtlCol="0" anchor="ctr"/>
          <a:lstStyle/>
          <a:p>
            <a:pPr algn="ctr"/>
            <a:r>
              <a:rPr lang="en-US" sz="1200" b="1" kern="0" dirty="0">
                <a:solidFill>
                  <a:prstClr val="white"/>
                </a:solidFill>
                <a:effectLst>
                  <a:outerShdw blurRad="38100" dist="38100" dir="2700000" algn="tl">
                    <a:srgbClr val="000000">
                      <a:alpha val="43137"/>
                    </a:srgbClr>
                  </a:outerShdw>
                </a:effectLst>
                <a:latin typeface="Calibri"/>
              </a:rPr>
              <a:t>Approval Letter Sent</a:t>
            </a:r>
          </a:p>
          <a:p>
            <a:pPr algn="ctr"/>
            <a:r>
              <a:rPr lang="en-US" sz="1200" b="1" kern="0" dirty="0">
                <a:solidFill>
                  <a:prstClr val="white"/>
                </a:solidFill>
                <a:effectLst>
                  <a:outerShdw blurRad="38100" dist="38100" dir="2700000" algn="tl">
                    <a:srgbClr val="000000">
                      <a:alpha val="43137"/>
                    </a:srgbClr>
                  </a:outerShdw>
                </a:effectLst>
                <a:latin typeface="Calibri"/>
              </a:rPr>
              <a:t>Research May Begin</a:t>
            </a:r>
          </a:p>
        </p:txBody>
      </p:sp>
      <p:sp>
        <p:nvSpPr>
          <p:cNvPr id="30" name="Rounded Rectangle 29"/>
          <p:cNvSpPr/>
          <p:nvPr/>
        </p:nvSpPr>
        <p:spPr>
          <a:xfrm>
            <a:off x="10269911" y="135787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200" b="1" kern="0" dirty="0">
                <a:solidFill>
                  <a:prstClr val="white"/>
                </a:solidFill>
                <a:effectLst>
                  <a:outerShdw blurRad="38100" dist="38100" dir="2700000" algn="tl">
                    <a:srgbClr val="000000">
                      <a:alpha val="43137"/>
                    </a:srgbClr>
                  </a:outerShdw>
                </a:effectLst>
                <a:latin typeface="Calibri"/>
              </a:rPr>
              <a:t>Exemption Letter Sent</a:t>
            </a:r>
          </a:p>
          <a:p>
            <a:pPr algn="ctr"/>
            <a:r>
              <a:rPr lang="en-US" sz="1200" b="1" kern="0" dirty="0">
                <a:solidFill>
                  <a:prstClr val="white"/>
                </a:solidFill>
                <a:effectLst>
                  <a:outerShdw blurRad="38100" dist="38100" dir="2700000" algn="tl">
                    <a:srgbClr val="000000">
                      <a:alpha val="43137"/>
                    </a:srgbClr>
                  </a:outerShdw>
                </a:effectLst>
                <a:latin typeface="Calibri"/>
              </a:rPr>
              <a:t>Research May Begin</a:t>
            </a:r>
          </a:p>
        </p:txBody>
      </p:sp>
      <p:cxnSp>
        <p:nvCxnSpPr>
          <p:cNvPr id="32" name="Straight Arrow Connector 31"/>
          <p:cNvCxnSpPr>
            <a:stCxn id="8" idx="3"/>
            <a:endCxn id="30" idx="1"/>
          </p:cNvCxnSpPr>
          <p:nvPr/>
        </p:nvCxnSpPr>
        <p:spPr>
          <a:xfrm>
            <a:off x="4824225" y="1830984"/>
            <a:ext cx="5445686" cy="0"/>
          </a:xfrm>
          <a:prstGeom prst="straightConnector1">
            <a:avLst/>
          </a:prstGeom>
          <a:ln w="381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5158445"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Review by Member</a:t>
            </a:r>
          </a:p>
        </p:txBody>
      </p:sp>
      <p:sp>
        <p:nvSpPr>
          <p:cNvPr id="38" name="Rounded Rectangle 37"/>
          <p:cNvSpPr/>
          <p:nvPr/>
        </p:nvSpPr>
        <p:spPr>
          <a:xfrm>
            <a:off x="5131570" y="5176367"/>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Review by Member + Chair</a:t>
            </a:r>
          </a:p>
        </p:txBody>
      </p:sp>
      <p:sp>
        <p:nvSpPr>
          <p:cNvPr id="39" name="Flowchart: Decision 38"/>
          <p:cNvSpPr/>
          <p:nvPr/>
        </p:nvSpPr>
        <p:spPr>
          <a:xfrm>
            <a:off x="8336365" y="3171825"/>
            <a:ext cx="1558511" cy="915740"/>
          </a:xfrm>
          <a:prstGeom prst="flowChartDecision">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Approval</a:t>
            </a:r>
          </a:p>
        </p:txBody>
      </p:sp>
      <p:sp>
        <p:nvSpPr>
          <p:cNvPr id="41" name="Rounded Rectangle 40"/>
          <p:cNvSpPr/>
          <p:nvPr/>
        </p:nvSpPr>
        <p:spPr>
          <a:xfrm>
            <a:off x="6690876" y="3145383"/>
            <a:ext cx="1227325" cy="946222"/>
          </a:xfrm>
          <a:prstGeom prst="roundRect">
            <a:avLst/>
          </a:prstGeom>
          <a:solidFill>
            <a:schemeClr val="bg1">
              <a:lumMod val="50000"/>
            </a:schemeClr>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chemeClr val="bg1"/>
                </a:solidFill>
                <a:effectLst>
                  <a:outerShdw blurRad="38100" dist="38100" dir="2700000" algn="tl">
                    <a:srgbClr val="000000">
                      <a:alpha val="43137"/>
                    </a:srgbClr>
                  </a:outerShdw>
                </a:effectLst>
                <a:latin typeface="Calibri"/>
              </a:rPr>
              <a:t>Review by Chair</a:t>
            </a:r>
          </a:p>
        </p:txBody>
      </p:sp>
      <p:sp>
        <p:nvSpPr>
          <p:cNvPr id="42" name="Rounded Rectangle 41"/>
          <p:cNvSpPr/>
          <p:nvPr/>
        </p:nvSpPr>
        <p:spPr>
          <a:xfrm>
            <a:off x="6664001" y="5176367"/>
            <a:ext cx="1227325" cy="946222"/>
          </a:xfrm>
          <a:prstGeom prst="roundRect">
            <a:avLst/>
          </a:prstGeom>
          <a:solidFill>
            <a:srgbClr val="C0504D"/>
          </a:solidFill>
          <a:ln w="25400" cap="flat" cmpd="sng" algn="ctr">
            <a:noFill/>
            <a:prstDash val="solid"/>
          </a:ln>
          <a:effectLst/>
          <a:scene3d>
            <a:camera prst="orthographicFront"/>
            <a:lightRig rig="threePt" dir="t"/>
          </a:scene3d>
          <a:sp3d>
            <a:bevelT/>
          </a:sp3d>
        </p:spPr>
        <p:txBody>
          <a:bodyPr rtlCol="0" anchor="ctr"/>
          <a:lstStyle/>
          <a:p>
            <a:pPr algn="ctr"/>
            <a:r>
              <a:rPr lang="en-US" sz="1400" b="1" kern="0" dirty="0">
                <a:solidFill>
                  <a:prstClr val="white"/>
                </a:solidFill>
                <a:effectLst>
                  <a:outerShdw blurRad="38100" dist="38100" dir="2700000" algn="tl">
                    <a:srgbClr val="000000">
                      <a:alpha val="43137"/>
                    </a:srgbClr>
                  </a:outerShdw>
                </a:effectLst>
                <a:latin typeface="Calibri"/>
              </a:rPr>
              <a:t>Review at IRB Meeting</a:t>
            </a:r>
          </a:p>
        </p:txBody>
      </p:sp>
      <p:sp>
        <p:nvSpPr>
          <p:cNvPr id="46" name="Rounded Rectangle 45"/>
          <p:cNvSpPr/>
          <p:nvPr/>
        </p:nvSpPr>
        <p:spPr>
          <a:xfrm>
            <a:off x="894505" y="5474967"/>
            <a:ext cx="1828800" cy="609600"/>
          </a:xfrm>
          <a:prstGeom prst="roundRect">
            <a:avLst/>
          </a:prstGeom>
          <a:solidFill>
            <a:srgbClr val="FFFF00"/>
          </a:solidFill>
          <a:ln w="25400" cap="flat" cmpd="sng" algn="ctr">
            <a:noFill/>
            <a:prstDash val="solid"/>
          </a:ln>
          <a:effectLst/>
          <a:scene3d>
            <a:camera prst="orthographicFront"/>
            <a:lightRig rig="threePt" dir="t"/>
          </a:scene3d>
          <a:sp3d>
            <a:bevelT/>
          </a:sp3d>
        </p:spPr>
        <p:txBody>
          <a:bodyPr rtlCol="0" anchor="ctr"/>
          <a:lstStyle/>
          <a:p>
            <a:pPr algn="ctr"/>
            <a:r>
              <a:rPr lang="en-US" sz="1100" b="1" kern="0" dirty="0">
                <a:solidFill>
                  <a:srgbClr val="002060"/>
                </a:solidFill>
                <a:effectLst>
                  <a:outerShdw blurRad="38100" dist="38100" dir="2700000" algn="tl">
                    <a:srgbClr val="000000">
                      <a:alpha val="43137"/>
                    </a:srgbClr>
                  </a:outerShdw>
                </a:effectLst>
                <a:latin typeface="Calibri"/>
              </a:rPr>
              <a:t>Revisions / Contingencies Addressed by Investigator</a:t>
            </a:r>
          </a:p>
        </p:txBody>
      </p:sp>
      <p:sp>
        <p:nvSpPr>
          <p:cNvPr id="49" name="TextBox 48"/>
          <p:cNvSpPr txBox="1"/>
          <p:nvPr/>
        </p:nvSpPr>
        <p:spPr>
          <a:xfrm>
            <a:off x="9704265" y="3136034"/>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0" name="TextBox 49"/>
          <p:cNvSpPr txBox="1"/>
          <p:nvPr/>
        </p:nvSpPr>
        <p:spPr>
          <a:xfrm>
            <a:off x="8597935" y="4219687"/>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sp>
        <p:nvSpPr>
          <p:cNvPr id="40" name="Flowchart: Decision 39"/>
          <p:cNvSpPr/>
          <p:nvPr/>
        </p:nvSpPr>
        <p:spPr>
          <a:xfrm>
            <a:off x="8328540" y="5212515"/>
            <a:ext cx="1558511" cy="915740"/>
          </a:xfrm>
          <a:prstGeom prst="flowChartDecision">
            <a:avLst/>
          </a:prstGeom>
          <a:solidFill>
            <a:srgbClr val="4F81BD"/>
          </a:solidFill>
          <a:ln w="25400" cap="flat" cmpd="sng" algn="ctr">
            <a:solidFill>
              <a:srgbClr val="4F81BD">
                <a:shade val="50000"/>
              </a:srgbClr>
            </a:solidFill>
            <a:prstDash val="solid"/>
          </a:ln>
          <a:effectLst/>
          <a:scene3d>
            <a:camera prst="orthographicFront"/>
            <a:lightRig rig="threePt" dir="t"/>
          </a:scene3d>
          <a:sp3d>
            <a:bevelT/>
          </a:sp3d>
        </p:spPr>
        <p:txBody>
          <a:bodyPr rtlCol="0" anchor="ctr"/>
          <a:lstStyle/>
          <a:p>
            <a:pPr algn="ctr"/>
            <a:r>
              <a:rPr lang="en-US" sz="1050" kern="0" dirty="0">
                <a:solidFill>
                  <a:prstClr val="white"/>
                </a:solidFill>
                <a:latin typeface="Calibri"/>
              </a:rPr>
              <a:t>Approval</a:t>
            </a:r>
          </a:p>
        </p:txBody>
      </p:sp>
      <p:sp>
        <p:nvSpPr>
          <p:cNvPr id="51" name="TextBox 50"/>
          <p:cNvSpPr txBox="1"/>
          <p:nvPr/>
        </p:nvSpPr>
        <p:spPr>
          <a:xfrm>
            <a:off x="10085265" y="5755472"/>
            <a:ext cx="420243"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Yes</a:t>
            </a:r>
            <a:endParaRPr kumimoji="0" lang="en-US" sz="1800" b="0" i="0" u="none" strike="noStrike" kern="0" cap="none" spc="0" normalizeH="0" baseline="0" noProof="0" dirty="0">
              <a:ln>
                <a:noFill/>
              </a:ln>
              <a:solidFill>
                <a:prstClr val="white"/>
              </a:solidFill>
              <a:effectLst/>
              <a:uLnTx/>
              <a:uFillTx/>
            </a:endParaRPr>
          </a:p>
        </p:txBody>
      </p:sp>
      <p:sp>
        <p:nvSpPr>
          <p:cNvPr id="52" name="TextBox 51"/>
          <p:cNvSpPr txBox="1"/>
          <p:nvPr/>
        </p:nvSpPr>
        <p:spPr>
          <a:xfrm>
            <a:off x="8597935" y="4869512"/>
            <a:ext cx="394660"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prstClr val="white"/>
                </a:solidFill>
                <a:effectLst/>
                <a:uLnTx/>
                <a:uFillTx/>
              </a:rPr>
              <a:t>No</a:t>
            </a:r>
            <a:endParaRPr kumimoji="0" lang="en-US" sz="1800" b="0" i="0" u="none" strike="noStrike" kern="0" cap="none" spc="0" normalizeH="0" baseline="0" noProof="0" dirty="0">
              <a:ln>
                <a:noFill/>
              </a:ln>
              <a:solidFill>
                <a:prstClr val="white"/>
              </a:solidFill>
              <a:effectLst/>
              <a:uLnTx/>
              <a:uFillTx/>
            </a:endParaRPr>
          </a:p>
        </p:txBody>
      </p:sp>
      <p:cxnSp>
        <p:nvCxnSpPr>
          <p:cNvPr id="57" name="Straight Arrow Connector 56"/>
          <p:cNvCxnSpPr>
            <a:stCxn id="41" idx="3"/>
            <a:endCxn id="39" idx="1"/>
          </p:cNvCxnSpPr>
          <p:nvPr/>
        </p:nvCxnSpPr>
        <p:spPr>
          <a:xfrm>
            <a:off x="7918201" y="3618494"/>
            <a:ext cx="418164" cy="11201"/>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0" idx="1"/>
          </p:cNvCxnSpPr>
          <p:nvPr/>
        </p:nvCxnSpPr>
        <p:spPr>
          <a:xfrm flipV="1">
            <a:off x="7910376" y="5670385"/>
            <a:ext cx="418164" cy="9187"/>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46" idx="1"/>
            <a:endCxn id="25" idx="1"/>
          </p:cNvCxnSpPr>
          <p:nvPr/>
        </p:nvCxnSpPr>
        <p:spPr>
          <a:xfrm rot="10800000" flipH="1">
            <a:off x="894505" y="3622575"/>
            <a:ext cx="306218" cy="2157193"/>
          </a:xfrm>
          <a:prstGeom prst="bentConnector3">
            <a:avLst>
              <a:gd name="adj1" fmla="val -74653"/>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3057525" y="3607085"/>
            <a:ext cx="7324" cy="2030984"/>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5" idx="3"/>
          </p:cNvCxnSpPr>
          <p:nvPr/>
        </p:nvCxnSpPr>
        <p:spPr>
          <a:xfrm>
            <a:off x="2759234" y="3622574"/>
            <a:ext cx="83766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057525" y="5638069"/>
            <a:ext cx="512500"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37" idx="3"/>
            <a:endCxn id="41" idx="1"/>
          </p:cNvCxnSpPr>
          <p:nvPr/>
        </p:nvCxnSpPr>
        <p:spPr>
          <a:xfrm>
            <a:off x="6385770" y="3618494"/>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38" idx="3"/>
            <a:endCxn id="42" idx="1"/>
          </p:cNvCxnSpPr>
          <p:nvPr/>
        </p:nvCxnSpPr>
        <p:spPr>
          <a:xfrm>
            <a:off x="6358895" y="5649478"/>
            <a:ext cx="305106" cy="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27" idx="3"/>
            <a:endCxn id="37" idx="1"/>
          </p:cNvCxnSpPr>
          <p:nvPr/>
        </p:nvCxnSpPr>
        <p:spPr>
          <a:xfrm>
            <a:off x="4824225" y="3607085"/>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28" idx="3"/>
            <a:endCxn id="38" idx="1"/>
          </p:cNvCxnSpPr>
          <p:nvPr/>
        </p:nvCxnSpPr>
        <p:spPr>
          <a:xfrm>
            <a:off x="4797350" y="5638069"/>
            <a:ext cx="334220" cy="11409"/>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39" idx="3"/>
            <a:endCxn id="29" idx="0"/>
          </p:cNvCxnSpPr>
          <p:nvPr/>
        </p:nvCxnSpPr>
        <p:spPr>
          <a:xfrm>
            <a:off x="9894876" y="3629695"/>
            <a:ext cx="961822" cy="589041"/>
          </a:xfrm>
          <a:prstGeom prst="bentConnector2">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Elbow Connector 139"/>
          <p:cNvCxnSpPr>
            <a:stCxn id="40" idx="3"/>
            <a:endCxn id="29" idx="2"/>
          </p:cNvCxnSpPr>
          <p:nvPr/>
        </p:nvCxnSpPr>
        <p:spPr>
          <a:xfrm flipV="1">
            <a:off x="9887051" y="5164958"/>
            <a:ext cx="969647" cy="505427"/>
          </a:xfrm>
          <a:prstGeom prst="bentConnector2">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Elbow Connector 143"/>
          <p:cNvCxnSpPr>
            <a:stCxn id="39" idx="2"/>
            <a:endCxn id="46" idx="0"/>
          </p:cNvCxnSpPr>
          <p:nvPr/>
        </p:nvCxnSpPr>
        <p:spPr>
          <a:xfrm rot="5400000">
            <a:off x="4768562" y="1127908"/>
            <a:ext cx="1387402" cy="7306716"/>
          </a:xfrm>
          <a:prstGeom prst="bentConnector3">
            <a:avLst>
              <a:gd name="adj1" fmla="val 50000"/>
            </a:avLst>
          </a:prstGeom>
          <a:ln w="38100">
            <a:solidFill>
              <a:srgbClr val="FFFF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a:stCxn id="40" idx="0"/>
          </p:cNvCxnSpPr>
          <p:nvPr/>
        </p:nvCxnSpPr>
        <p:spPr>
          <a:xfrm flipV="1">
            <a:off x="9107796" y="4781550"/>
            <a:ext cx="7629" cy="430965"/>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3083929" y="1091127"/>
            <a:ext cx="7135829" cy="36309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smtClean="0">
                <a:solidFill>
                  <a:schemeClr val="bg1"/>
                </a:solidFill>
              </a:rPr>
              <a:t>Your IRB submission will be deemed appropriate for Full Board Review if </a:t>
            </a:r>
            <a:r>
              <a:rPr lang="en-US" sz="1050" dirty="0" smtClean="0"/>
              <a:t>your research has </a:t>
            </a:r>
            <a:r>
              <a:rPr lang="en-US" sz="1050" dirty="0"/>
              <a:t>potential risk to human subjects. This may include but is not limited to</a:t>
            </a:r>
            <a:r>
              <a:rPr lang="en-US" sz="1050" dirty="0" smtClean="0"/>
              <a:t>:</a:t>
            </a:r>
          </a:p>
          <a:p>
            <a:endParaRPr lang="en-US" sz="1050" dirty="0"/>
          </a:p>
          <a:p>
            <a:pPr marL="171450" indent="-171450">
              <a:buFont typeface="Arial" panose="020B0604020202020204" pitchFamily="34" charset="0"/>
              <a:buChar char="•"/>
            </a:pPr>
            <a:r>
              <a:rPr lang="en-US" sz="1050" dirty="0"/>
              <a:t>Research that involves the administration of drugs or other substances to subjects where an IND/IDE are required,</a:t>
            </a:r>
          </a:p>
          <a:p>
            <a:pPr marL="171450" indent="-171450">
              <a:buFont typeface="Arial" panose="020B0604020202020204" pitchFamily="34" charset="0"/>
              <a:buChar char="•"/>
            </a:pPr>
            <a:r>
              <a:rPr lang="en-US" sz="1050" dirty="0"/>
              <a:t>Research that materially affects the pregnancy of a woman or the health/well-being of fetuses in utero.</a:t>
            </a:r>
          </a:p>
          <a:p>
            <a:pPr marL="171450" indent="-171450">
              <a:buFont typeface="Arial" panose="020B0604020202020204" pitchFamily="34" charset="0"/>
              <a:buChar char="•"/>
            </a:pPr>
            <a:r>
              <a:rPr lang="en-US" sz="1050" dirty="0"/>
              <a:t>Research involving subjects with life-threatening physical conditions.</a:t>
            </a:r>
          </a:p>
          <a:p>
            <a:pPr marL="171450" indent="-171450">
              <a:buFont typeface="Arial" panose="020B0604020202020204" pitchFamily="34" charset="0"/>
              <a:buChar char="•"/>
            </a:pPr>
            <a:r>
              <a:rPr lang="en-US" sz="1050" dirty="0"/>
              <a:t>Research involving physically intrusive procedures.</a:t>
            </a:r>
          </a:p>
          <a:p>
            <a:pPr marL="171450" indent="-171450">
              <a:buFont typeface="Arial" panose="020B0604020202020204" pitchFamily="34" charset="0"/>
              <a:buChar char="•"/>
            </a:pPr>
            <a:r>
              <a:rPr lang="en-US" sz="1050" dirty="0"/>
              <a:t>Research which previous experience (by the particular investigator or other investigators) has been shown to create a potential of risk to subjects.</a:t>
            </a:r>
          </a:p>
          <a:p>
            <a:pPr marL="171450" indent="-171450">
              <a:buFont typeface="Arial" panose="020B0604020202020204" pitchFamily="34" charset="0"/>
              <a:buChar char="•"/>
            </a:pPr>
            <a:r>
              <a:rPr lang="en-US" sz="1050" dirty="0"/>
              <a:t>Research that may result in a significant level of psychological or physical stress.</a:t>
            </a:r>
          </a:p>
          <a:p>
            <a:pPr marL="171450" indent="-171450">
              <a:buFont typeface="Arial" panose="020B0604020202020204" pitchFamily="34" charset="0"/>
              <a:buChar char="•"/>
            </a:pPr>
            <a:r>
              <a:rPr lang="en-US" sz="1050" dirty="0"/>
              <a:t>Research which potentially could put the subject at risk for legal or civil liability or invade a subject's privacy in regard to sensitive aspects of his/her behavior (e.g., illegal conduct, drug use, sexual behavior, alcohol use) when there is a possibility that the subject could be identified.</a:t>
            </a:r>
          </a:p>
          <a:p>
            <a:pPr marL="171450" indent="-171450">
              <a:buFont typeface="Arial" panose="020B0604020202020204" pitchFamily="34" charset="0"/>
              <a:buChar char="•"/>
            </a:pPr>
            <a:r>
              <a:rPr lang="en-US" sz="1050" dirty="0"/>
              <a:t>Research involving prisoners.</a:t>
            </a:r>
          </a:p>
          <a:p>
            <a:pPr marL="171450" indent="-171450">
              <a:buFont typeface="Arial" panose="020B0604020202020204" pitchFamily="34" charset="0"/>
              <a:buChar char="•"/>
            </a:pPr>
            <a:r>
              <a:rPr lang="en-US" sz="1050" dirty="0"/>
              <a:t>Research that places protected populations (such as children, mentally retarded individuals, mentally ill individuals, patients with medical disorders) at more than minimal risk.</a:t>
            </a:r>
          </a:p>
          <a:p>
            <a:pPr marL="171450" indent="-171450">
              <a:buFont typeface="Arial" panose="020B0604020202020204" pitchFamily="34" charset="0"/>
              <a:buChar char="•"/>
            </a:pPr>
            <a:r>
              <a:rPr lang="en-US" sz="1050" dirty="0"/>
              <a:t>Research involving waivers of any HIPAA regulations.</a:t>
            </a:r>
          </a:p>
          <a:p>
            <a:endParaRPr lang="en-US" sz="1050" dirty="0" smtClean="0">
              <a:solidFill>
                <a:schemeClr val="bg1"/>
              </a:solidFill>
            </a:endParaRPr>
          </a:p>
          <a:p>
            <a:r>
              <a:rPr lang="en-US" sz="1050" dirty="0">
                <a:solidFill>
                  <a:schemeClr val="bg1"/>
                </a:solidFill>
              </a:rPr>
              <a:t>When approved, </a:t>
            </a:r>
            <a:r>
              <a:rPr lang="en-US" sz="1050" dirty="0" smtClean="0">
                <a:solidFill>
                  <a:schemeClr val="bg1"/>
                </a:solidFill>
              </a:rPr>
              <a:t>you will receive an Approval Letter. At this point, you may begin your research! If the Board recommends revisions to your IRB submission and/or imposes contingencies, you will need to make the necessary changes and resubmit your application.</a:t>
            </a:r>
            <a:endParaRPr lang="en-US" sz="1050" dirty="0">
              <a:solidFill>
                <a:schemeClr val="bg1"/>
              </a:solidFill>
            </a:endParaRPr>
          </a:p>
        </p:txBody>
      </p:sp>
    </p:spTree>
    <p:extLst>
      <p:ext uri="{BB962C8B-B14F-4D97-AF65-F5344CB8AC3E}">
        <p14:creationId xmlns:p14="http://schemas.microsoft.com/office/powerpoint/2010/main" val="3915399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TotalTime>
  <Words>1657</Words>
  <Application>Microsoft Office PowerPoint</Application>
  <PresentationFormat>Widescreen</PresentationFormat>
  <Paragraphs>225</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Mississippi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D. Martin</dc:creator>
  <cp:lastModifiedBy>Steve D. Martin</cp:lastModifiedBy>
  <cp:revision>47</cp:revision>
  <dcterms:created xsi:type="dcterms:W3CDTF">2016-03-03T20:41:31Z</dcterms:created>
  <dcterms:modified xsi:type="dcterms:W3CDTF">2016-03-24T21:41:35Z</dcterms:modified>
</cp:coreProperties>
</file>